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57" r:id="rId3"/>
    <p:sldId id="331" r:id="rId4"/>
    <p:sldId id="332" r:id="rId5"/>
    <p:sldId id="313" r:id="rId6"/>
    <p:sldId id="337" r:id="rId7"/>
    <p:sldId id="338" r:id="rId8"/>
    <p:sldId id="327" r:id="rId9"/>
    <p:sldId id="335" r:id="rId10"/>
    <p:sldId id="336" r:id="rId11"/>
    <p:sldId id="320" r:id="rId12"/>
    <p:sldId id="321" r:id="rId13"/>
    <p:sldId id="322" r:id="rId14"/>
    <p:sldId id="323" r:id="rId15"/>
    <p:sldId id="339" r:id="rId16"/>
    <p:sldId id="340" r:id="rId17"/>
  </p:sldIdLst>
  <p:sldSz cx="9906000" cy="6858000" type="A4"/>
  <p:notesSz cx="6669088" cy="9928225"/>
  <p:defaultTextStyle>
    <a:defPPr>
      <a:defRPr lang="ru-RU"/>
    </a:defPPr>
    <a:lvl1pPr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73075" indent="-15875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52500" indent="-38100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431925" indent="-60325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909763" indent="-80963" algn="l" defTabSz="9525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372929"/>
    <a:srgbClr val="FFFF00"/>
    <a:srgbClr val="2323E3"/>
    <a:srgbClr val="FFCC00"/>
    <a:srgbClr val="9966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47" autoAdjust="0"/>
    <p:restoredTop sz="98243" autoAdjust="0"/>
  </p:normalViewPr>
  <p:slideViewPr>
    <p:cSldViewPr>
      <p:cViewPr>
        <p:scale>
          <a:sx n="100" d="100"/>
          <a:sy n="100" d="100"/>
        </p:scale>
        <p:origin x="-402" y="300"/>
      </p:cViewPr>
      <p:guideLst>
        <p:guide orient="horz" pos="4169"/>
        <p:guide pos="6033"/>
        <p:guide pos="2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6663" y="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1C82CD7-7BBE-4D1E-AA69-8AFD6E5D2725}" type="datetimeFigureOut">
              <a:rPr lang="ru-RU"/>
              <a:pPr>
                <a:defRPr/>
              </a:pPr>
              <a:t>23.08.2017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47700" y="746125"/>
            <a:ext cx="537368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716463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89083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6663" y="9429750"/>
            <a:ext cx="2890837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290" fontAlgn="auto">
              <a:spcBef>
                <a:spcPts val="0"/>
              </a:spcBef>
              <a:spcAft>
                <a:spcPts val="0"/>
              </a:spcAft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BB9C6FD-0D94-4F69-B859-ECACE1A0E0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482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73075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52500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431925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909763" algn="l" defTabSz="95250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393100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172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0342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8961" algn="l" defTabSz="95724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7700" y="742950"/>
            <a:ext cx="53816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750" y="4716463"/>
            <a:ext cx="5335588" cy="4468812"/>
          </a:xfrm>
          <a:noFill/>
        </p:spPr>
        <p:txBody>
          <a:bodyPr wrap="square" lIns="91539" tIns="45769" rIns="91539" bIns="45769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4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1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8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AA6D9-6129-4832-AEF4-EA243BCCF162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5D308-E72D-4EBC-9F55-155870277E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BD0F0-EE9C-4370-8191-2EBD872A1380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03AD-C054-419F-AFC0-94EB43311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3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3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6FE35-83CB-4380-A9CF-5ECE96E3BBF4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8CC3A-1BEC-4A2F-AEF1-0D912EA1C4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95055" y="274411"/>
            <a:ext cx="8915892" cy="585220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9B8C0-2956-4864-B38C-EF545E47A173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9231E-B19D-4CE6-8CBA-31E8B5E99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612FE-3AA1-4F9C-9A36-D54D287FE14F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74637-5225-44A0-B0EC-F26393CD4E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D9E0B5D-0244-4EE7-9719-7141E8E71985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7FD05A10-560D-44DD-B9F4-38CBCB20A8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EC8C091D-23FD-4CC6-B26E-2C9A6BEAF0FD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356ACD2-C0BC-4FCF-BB3E-F7B687BB7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3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322C388-6C08-4139-9EAE-FD176140873F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1B80671-547D-4A34-9AB1-A8B5822A47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F2A9B54-98EF-4D2F-9EB4-D134CC9F95F7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E8F1F53B-1670-457B-9509-C3C9BF834F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50D1734-261D-41D4-832F-73A63BB23ECD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6296816-6740-4DE9-B71E-A41731853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7BC8A79-8E8A-4FBD-9ED5-3333A90338D9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927810B-564C-47BD-AAD9-1B2D499818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E3752-1761-410B-81B1-DE0CF7D3DB7B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3F963-A679-42BE-BCCD-642DCCD94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AE705A4-D0B0-44DF-AD7B-B202FDBFD95F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F30D5B4-DF16-4EF6-9787-F6FAE38BC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EF8F1BA-4667-4344-9F9D-EE260B4EF4A7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72180118-2876-4543-A126-968501FF3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400"/>
            </a:lvl1pPr>
            <a:lvl2pPr marL="478908" indent="0">
              <a:buNone/>
              <a:defRPr sz="2900"/>
            </a:lvl2pPr>
            <a:lvl3pPr marL="957816" indent="0">
              <a:buNone/>
              <a:defRPr sz="2500"/>
            </a:lvl3pPr>
            <a:lvl4pPr marL="1436724" indent="0">
              <a:buNone/>
              <a:defRPr sz="2100"/>
            </a:lvl4pPr>
            <a:lvl5pPr marL="1915631" indent="0">
              <a:buNone/>
              <a:defRPr sz="2100"/>
            </a:lvl5pPr>
            <a:lvl6pPr marL="2394539" indent="0">
              <a:buNone/>
              <a:defRPr sz="2100"/>
            </a:lvl6pPr>
            <a:lvl7pPr marL="2873447" indent="0">
              <a:buNone/>
              <a:defRPr sz="2100"/>
            </a:lvl7pPr>
            <a:lvl8pPr marL="3352355" indent="0">
              <a:buNone/>
              <a:defRPr sz="2100"/>
            </a:lvl8pPr>
            <a:lvl9pPr marL="3831263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57F70C0-45DF-41A7-A7C5-864490531886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F7FE6E0-3E33-4981-81E1-81A3BD952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A5C9FFA-BFE9-4DD5-93BD-BF1C5CF444E3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0877E82-87FC-4020-9A90-7A26C0B27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42F7C72-2E6A-404A-911F-88D5FF39AFA5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53744">
              <a:defRPr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4205266-C716-4D06-B2EC-C4244E70A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58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4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31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1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03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89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21795-FA25-46EA-9735-B97F7E604779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2A0B-60CF-437A-9AF3-4168C8866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BDE43-D53C-4B7C-8D0A-8AE365070C42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332F6-DE22-4F0D-BBEC-78681E7EF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621" indent="0">
              <a:buNone/>
              <a:defRPr sz="2100" b="1"/>
            </a:lvl2pPr>
            <a:lvl3pPr marL="957240" indent="0">
              <a:buNone/>
              <a:defRPr sz="1900" b="1"/>
            </a:lvl3pPr>
            <a:lvl4pPr marL="1435860" indent="0">
              <a:buNone/>
              <a:defRPr sz="1600" b="1"/>
            </a:lvl4pPr>
            <a:lvl5pPr marL="1914481" indent="0">
              <a:buNone/>
              <a:defRPr sz="1600" b="1"/>
            </a:lvl5pPr>
            <a:lvl6pPr marL="2393100" indent="0">
              <a:buNone/>
              <a:defRPr sz="1600" b="1"/>
            </a:lvl6pPr>
            <a:lvl7pPr marL="2871722" indent="0">
              <a:buNone/>
              <a:defRPr sz="1600" b="1"/>
            </a:lvl7pPr>
            <a:lvl8pPr marL="3350342" indent="0">
              <a:buNone/>
              <a:defRPr sz="1600" b="1"/>
            </a:lvl8pPr>
            <a:lvl9pPr marL="382896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5CDDD-3051-4251-A45B-3418E55B2F73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828F8-43D7-4307-AE57-3ECBDFD74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3B160-5484-40C6-9C5D-9BDF1C5A130C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F66B0-B485-42E8-AB16-601F9A475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ECB58-BF6F-4F97-8059-463024CF65D5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DCB26-58B1-4C30-9517-E16DAAD3C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CC700-A879-44C0-A252-96E3179EAE48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028FE-E5FB-4F1B-A672-F257EE5AD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lIns="95722" tIns="47862" rIns="95722" bIns="47862" rtlCol="0">
            <a:normAutofit/>
          </a:bodyPr>
          <a:lstStyle>
            <a:lvl1pPr marL="0" indent="0">
              <a:buNone/>
              <a:defRPr sz="3400"/>
            </a:lvl1pPr>
            <a:lvl2pPr marL="478621" indent="0">
              <a:buNone/>
              <a:defRPr sz="2900"/>
            </a:lvl2pPr>
            <a:lvl3pPr marL="957240" indent="0">
              <a:buNone/>
              <a:defRPr sz="2500"/>
            </a:lvl3pPr>
            <a:lvl4pPr marL="1435860" indent="0">
              <a:buNone/>
              <a:defRPr sz="2100"/>
            </a:lvl4pPr>
            <a:lvl5pPr marL="1914481" indent="0">
              <a:buNone/>
              <a:defRPr sz="2100"/>
            </a:lvl5pPr>
            <a:lvl6pPr marL="2393100" indent="0">
              <a:buNone/>
              <a:defRPr sz="2100"/>
            </a:lvl6pPr>
            <a:lvl7pPr marL="2871722" indent="0">
              <a:buNone/>
              <a:defRPr sz="2100"/>
            </a:lvl7pPr>
            <a:lvl8pPr marL="3350342" indent="0">
              <a:buNone/>
              <a:defRPr sz="2100"/>
            </a:lvl8pPr>
            <a:lvl9pPr marL="3828961" indent="0">
              <a:buNone/>
              <a:defRPr sz="21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621" indent="0">
              <a:buNone/>
              <a:defRPr sz="1300"/>
            </a:lvl2pPr>
            <a:lvl3pPr marL="957240" indent="0">
              <a:buNone/>
              <a:defRPr sz="1000"/>
            </a:lvl3pPr>
            <a:lvl4pPr marL="1435860" indent="0">
              <a:buNone/>
              <a:defRPr sz="1000"/>
            </a:lvl4pPr>
            <a:lvl5pPr marL="1914481" indent="0">
              <a:buNone/>
              <a:defRPr sz="1000"/>
            </a:lvl5pPr>
            <a:lvl6pPr marL="2393100" indent="0">
              <a:buNone/>
              <a:defRPr sz="1000"/>
            </a:lvl6pPr>
            <a:lvl7pPr marL="2871722" indent="0">
              <a:buNone/>
              <a:defRPr sz="1000"/>
            </a:lvl7pPr>
            <a:lvl8pPr marL="3350342" indent="0">
              <a:buNone/>
              <a:defRPr sz="1000"/>
            </a:lvl8pPr>
            <a:lvl9pPr marL="382896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17316-B12A-4A01-85FB-1A1868F2528A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FA60B-3BF9-441D-AD49-BCB8549777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95300" y="6356350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defTabSz="953744">
              <a:defRPr sz="13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0F12055-E808-4B8F-A5D0-322CE756B051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384550" y="6356350"/>
            <a:ext cx="3136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ctr" defTabSz="953744">
              <a:defRPr sz="13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7099300" y="6356350"/>
            <a:ext cx="23114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13" tIns="47857" rIns="95713" bIns="47857" numCol="1" anchor="ctr" anchorCtr="0" compatLnSpc="1">
            <a:prstTxWarp prst="textNoShape">
              <a:avLst/>
            </a:prstTxWarp>
          </a:bodyPr>
          <a:lstStyle>
            <a:lvl1pPr algn="r" defTabSz="953744">
              <a:defRPr sz="1300">
                <a:solidFill>
                  <a:srgbClr val="898989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7C1EAD9-C102-42FF-A31B-1BD522DCD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  <p:sldLayoutId id="2147483674" r:id="rId12"/>
    <p:sldLayoutId id="2147483673" r:id="rId13"/>
  </p:sldLayoutIdLst>
  <p:txStyles>
    <p:titleStyle>
      <a:lvl1pPr algn="ctr" defTabSz="952500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2pPr>
      <a:lvl3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3pPr>
      <a:lvl4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4pPr>
      <a:lvl5pPr algn="ctr" defTabSz="952500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imes New Roman" pitchFamily="18" charset="0"/>
        </a:defRPr>
      </a:lvl5pPr>
      <a:lvl6pPr marL="478677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57356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436033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914712" algn="ctr" defTabSz="955694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4013" indent="-35401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71525" indent="-292100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90625" indent="-23336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68463" indent="-23336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149475" indent="-233363" algn="l" defTabSz="9525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632410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1031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9653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8272" indent="-239310" algn="l" defTabSz="95724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62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24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86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448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3100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172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0342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8961" algn="l" defTabSz="9572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7836B30-67AD-421C-8FAF-DAF9229F41FA}" type="datetimeFigureOut">
              <a:rPr lang="ru-RU"/>
              <a:pPr>
                <a:defRPr/>
              </a:pPr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250539-2A1E-4E0A-ABC3-5CAA415E09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Calibri" pitchFamily="34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6975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4813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93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1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09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17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заставка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Заголовок 4"/>
          <p:cNvSpPr txBox="1">
            <a:spLocks/>
          </p:cNvSpPr>
          <p:nvPr/>
        </p:nvSpPr>
        <p:spPr bwMode="auto">
          <a:xfrm>
            <a:off x="0" y="6350"/>
            <a:ext cx="9906000" cy="6858000"/>
          </a:xfrm>
          <a:prstGeom prst="rect">
            <a:avLst/>
          </a:prstGeom>
          <a:noFill/>
          <a:ln>
            <a:noFill/>
          </a:ln>
          <a:extLst/>
        </p:spPr>
        <p:txBody>
          <a:bodyPr lIns="95713" tIns="47857" rIns="95713" bIns="47857" anchor="ctr"/>
          <a:lstStyle>
            <a:lvl1pPr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11541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11541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ПАСПОРТ ОБЪЕКТА</a:t>
            </a:r>
          </a:p>
          <a:p>
            <a:pPr algn="ctr"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МИНИСТЕРСТВА ОБРАЗОВАНИЯ РД</a:t>
            </a:r>
          </a:p>
          <a:p>
            <a:pPr algn="ctr"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«</a:t>
            </a:r>
            <a:r>
              <a:rPr lang="ru-R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Бугленская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СОШ им. Ш.И.Шихсаидова»</a:t>
            </a:r>
          </a:p>
          <a:p>
            <a:pPr algn="ctr" eaLnBrk="1" hangingPunct="1">
              <a:defRPr/>
            </a:pP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368210 РД Буйнакский район с </a:t>
            </a:r>
            <a:r>
              <a:rPr lang="ru-RU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Буглен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5529263"/>
            <a:ext cx="2935288" cy="1069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defTabSz="1279525"/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Ответственный за отработку:</a:t>
            </a:r>
          </a:p>
          <a:p>
            <a:pPr defTabSz="1279525"/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 безопасности:</a:t>
            </a:r>
          </a:p>
          <a:p>
            <a:pPr defTabSz="1279525"/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Шанавазов С.Ф</a:t>
            </a:r>
          </a:p>
          <a:p>
            <a:pPr defTabSz="1279525"/>
            <a:r>
              <a:rPr lang="ru-RU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Моб.: 8-928-989-88-30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63" name="Group 35"/>
          <p:cNvGraphicFramePr>
            <a:graphicFrameLocks noGrp="1"/>
          </p:cNvGraphicFramePr>
          <p:nvPr/>
        </p:nvGraphicFramePr>
        <p:xfrm>
          <a:off x="93663" y="998538"/>
          <a:ext cx="9720263" cy="5795962"/>
        </p:xfrm>
        <a:graphic>
          <a:graphicData uri="http://schemas.openxmlformats.org/drawingml/2006/table">
            <a:tbl>
              <a:tblPr/>
              <a:tblGrid>
                <a:gridCol w="610865"/>
                <a:gridCol w="5692928"/>
                <a:gridCol w="3416470"/>
              </a:tblGrid>
              <a:tr h="634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406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здания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60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огнестойкости здания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степень огнестойкости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7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находящихся людей в здании: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дневное время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ночное время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226; детей 199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чел. 1; детей 0 </a:t>
                      </a:r>
                    </a:p>
                  </a:txBody>
                  <a:tcPr marL="99052" marR="99052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32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4.6</a:t>
                      </a: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и конструктивные особенности здания: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этажность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высота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размеры (геометрические)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назначение подвала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чердака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тех. этажа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3-х этажное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метров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* 10 ;20*10;20*50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28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конструкции: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Наружные стены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мин. (потеря огнестойкости)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мин. (потеря несущей стойкости)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2" marR="99052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8943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22"/>
          <p:cNvGraphicFramePr>
            <a:graphicFrameLocks noGrp="1"/>
          </p:cNvGraphicFramePr>
          <p:nvPr/>
        </p:nvGraphicFramePr>
        <p:xfrm>
          <a:off x="96838" y="1000125"/>
          <a:ext cx="9713460" cy="5765920"/>
        </p:xfrm>
        <a:graphic>
          <a:graphicData uri="http://schemas.openxmlformats.org/drawingml/2006/table">
            <a:tbl>
              <a:tblPr/>
              <a:tblGrid>
                <a:gridCol w="608432"/>
                <a:gridCol w="5688632"/>
                <a:gridCol w="3416396"/>
              </a:tblGrid>
              <a:tr h="629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1009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5.1.5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мин. (потеря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целостнотсти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мин. (потеря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целостнотсти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Пожарная опасность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умереннопожароопасные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35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Перегородки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Перекрытия</a:t>
                      </a:r>
                    </a:p>
                  </a:txBody>
                  <a:tcPr marL="70761" marR="70761" marT="32652" marB="3265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умеренногорючие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761" marR="70761" marT="32652" marB="3265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0979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7"/>
          <p:cNvGraphicFramePr>
            <a:graphicFrameLocks noGrp="1"/>
          </p:cNvGraphicFramePr>
          <p:nvPr/>
        </p:nvGraphicFramePr>
        <p:xfrm>
          <a:off x="71438" y="987425"/>
          <a:ext cx="9753323" cy="5810553"/>
        </p:xfrm>
        <a:graphic>
          <a:graphicData uri="http://schemas.openxmlformats.org/drawingml/2006/table">
            <a:tbl>
              <a:tblPr/>
              <a:tblGrid>
                <a:gridCol w="612832"/>
                <a:gridCol w="5730943"/>
                <a:gridCol w="3409548"/>
              </a:tblGrid>
              <a:tr h="6539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2060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5.2.4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Кровля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Лестничные клетки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Горючесть: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нормальногорючие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Воспламеняемость: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умеренновоспламеняемые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Распространение пламени по поверхности: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умереннораспространяющие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Дымообразующая способность: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умеренной дымообразующей способностью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Токсичность: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умеренноопасные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 огнестойкости и вид противопожарных преград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Пути эвакуации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Запасные и основные выходы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0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Места отключения электроэнергии, вентиляции, дымоудаления.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Электроэнергия от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электрощитовой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 в котельных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706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Основные элементы опасности для людей при пожаре.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Отравление СО и продуктами разложения, воздействие высокой температуры, обрушение конструкций.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67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10.4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Противопожарное водоснабжение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пожарных водоемов, их емкость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пожарный водопровод, его вид, расход воды;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количество гидрантов;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наличие и количество внутренних пожарных кранов;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1; 50 тонн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Внутренний водопровод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9057" marR="99057"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3043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(оперативно-технические характеристики объекта)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57" name="Group 25"/>
          <p:cNvGraphicFramePr>
            <a:graphicFrameLocks noGrp="1"/>
          </p:cNvGraphicFramePr>
          <p:nvPr/>
        </p:nvGraphicFramePr>
        <p:xfrm>
          <a:off x="63500" y="989013"/>
          <a:ext cx="9777413" cy="2486027"/>
        </p:xfrm>
        <a:graphic>
          <a:graphicData uri="http://schemas.openxmlformats.org/drawingml/2006/table">
            <a:tbl>
              <a:tblPr/>
              <a:tblGrid>
                <a:gridCol w="611188"/>
                <a:gridCol w="5686425"/>
                <a:gridCol w="3479800"/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п\п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показателей пожарно-тактической характеристики объекта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 показателей пожарно-тактической характеристики объекта</a:t>
                      </a:r>
                    </a:p>
                  </a:txBody>
                  <a:tcPr marL="99057" marR="99057" marT="45690" marB="456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900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-тип соединения и диаметр внутренних пожарных кранов;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требуемый расход воды на нужды пожаротушения: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способы подачи воды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10,8 л/с.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пожарного водопровода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м.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Помещения с наличием взрывоопасных веществ и материалов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46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устройств автоматического пожаротушения и автоматической пожарной сигнализации 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Автоматическая пожарная сигнализация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«ВЭРС ПК8».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Сигнал выведен на улицу. </a:t>
                      </a:r>
                    </a:p>
                  </a:txBody>
                  <a:tcPr marL="99057" marR="99057" marT="45690" marB="456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5079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alim\Desktop\IMG_8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4664"/>
            <a:ext cx="9144000" cy="621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27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alim\Desktop\IMG_8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2656"/>
            <a:ext cx="91440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19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89852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</a:t>
            </a:r>
          </a:p>
        </p:txBody>
      </p:sp>
      <p:graphicFrame>
        <p:nvGraphicFramePr>
          <p:cNvPr id="2974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068474"/>
              </p:ext>
            </p:extLst>
          </p:nvPr>
        </p:nvGraphicFramePr>
        <p:xfrm>
          <a:off x="236538" y="1125538"/>
          <a:ext cx="9469437" cy="2881316"/>
        </p:xfrm>
        <a:graphic>
          <a:graphicData uri="http://schemas.openxmlformats.org/drawingml/2006/table">
            <a:tbl>
              <a:tblPr/>
              <a:tblGrid>
                <a:gridCol w="8813800"/>
                <a:gridCol w="655637"/>
              </a:tblGrid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</a:p>
                    <a:p>
                      <a:pPr marL="1016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Космический снимок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0038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 расположения объекта на местности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381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Схема расположения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чердака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эвакуации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Оперативно-технические характеристики объекта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10-13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3810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Декларации пожарной безопасности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14-15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endParaRPr lang="ru-RU" sz="15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endParaRPr lang="ru-RU" sz="15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endParaRPr lang="ru-RU" sz="15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endParaRPr lang="ru-RU" sz="15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</a:t>
            </a:r>
          </a:p>
          <a:p>
            <a:pPr algn="ctr" defTabSz="1543050"/>
            <a:endParaRPr lang="ru-RU" sz="15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endParaRPr lang="ru-RU" sz="15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endParaRPr lang="ru-RU" sz="15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endParaRPr lang="ru-RU" sz="15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543050"/>
            <a:endParaRPr lang="ru-RU" sz="15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C:\Users\Salim\Desktop\школа фотки\IMG_27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591800" y="-8229600"/>
            <a:ext cx="5400675" cy="404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C:\Users\Salim\Desktop\школа фотки\IMG_27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950" y="1217613"/>
            <a:ext cx="885666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 descr="школ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906000" cy="677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Выноска 1 197"/>
          <p:cNvSpPr>
            <a:spLocks/>
          </p:cNvSpPr>
          <p:nvPr/>
        </p:nvSpPr>
        <p:spPr bwMode="auto">
          <a:xfrm>
            <a:off x="6161088" y="404813"/>
            <a:ext cx="3744912" cy="1511300"/>
          </a:xfrm>
          <a:prstGeom prst="borderCallout1">
            <a:avLst>
              <a:gd name="adj1" fmla="val 7565"/>
              <a:gd name="adj2" fmla="val -2037"/>
              <a:gd name="adj3" fmla="val 97060"/>
              <a:gd name="adj4" fmla="val -15769"/>
            </a:avLst>
          </a:prstGeom>
          <a:solidFill>
            <a:srgbClr val="FFFF00"/>
          </a:solidFill>
          <a:ln w="9525" algn="ctr">
            <a:solidFill>
              <a:srgbClr val="FF0000"/>
            </a:solidFill>
            <a:round/>
            <a:headEnd type="oval" w="med" len="med"/>
            <a:tailEnd type="triangle" w="lg" len="lg"/>
          </a:ln>
        </p:spPr>
        <p:txBody>
          <a:bodyPr lIns="68306" tIns="34153" rIns="68306" bIns="34153" anchor="ctr"/>
          <a:lstStyle/>
          <a:p>
            <a:pPr algn="ctr"/>
            <a:r>
              <a:rPr lang="ru-RU" sz="1000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МКОУ»</a:t>
            </a:r>
          </a:p>
          <a:p>
            <a:pPr algn="ctr"/>
            <a:r>
              <a:rPr lang="ru-RU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368210 РД Буйнакский район с Буглен.</a:t>
            </a:r>
          </a:p>
          <a:p>
            <a:pPr algn="ctr"/>
            <a:r>
              <a:rPr lang="ru-RU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Эл. адрес:</a:t>
            </a:r>
            <a:r>
              <a:rPr lang="en-US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aina.dzhavatova@mail.ru</a:t>
            </a:r>
            <a:r>
              <a:rPr lang="ru-RU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000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телефон/факс отсутствуют</a:t>
            </a:r>
          </a:p>
          <a:p>
            <a:pPr algn="ctr"/>
            <a:r>
              <a:rPr lang="ru-RU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Директор  школы–Джаватова Айна Абдуллабековна.</a:t>
            </a:r>
          </a:p>
          <a:p>
            <a:pPr algn="ctr"/>
            <a:r>
              <a:rPr lang="ru-RU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моб:8 (928) </a:t>
            </a:r>
            <a:r>
              <a:rPr lang="en-US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987-03-94</a:t>
            </a:r>
            <a:endParaRPr lang="ru-RU" sz="1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 l="2812" t="7401" r="6758" b="10313"/>
          <a:stretch>
            <a:fillRect/>
          </a:stretch>
        </p:blipFill>
        <p:spPr bwMode="auto">
          <a:xfrm>
            <a:off x="6350" y="906463"/>
            <a:ext cx="9899650" cy="563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550" name="Group 142"/>
          <p:cNvGraphicFramePr>
            <a:graphicFrameLocks noGrp="1"/>
          </p:cNvGraphicFramePr>
          <p:nvPr/>
        </p:nvGraphicFramePr>
        <p:xfrm>
          <a:off x="0" y="5876925"/>
          <a:ext cx="9896857" cy="972824"/>
        </p:xfrm>
        <a:graphic>
          <a:graphicData uri="http://schemas.openxmlformats.org/drawingml/2006/table">
            <a:tbl>
              <a:tblPr/>
              <a:tblGrid>
                <a:gridCol w="879720"/>
                <a:gridCol w="879720"/>
                <a:gridCol w="813392"/>
                <a:gridCol w="616153"/>
                <a:gridCol w="1085688"/>
                <a:gridCol w="907649"/>
                <a:gridCol w="1745477"/>
                <a:gridCol w="1741986"/>
                <a:gridCol w="1227072"/>
              </a:tblGrid>
              <a:tr h="174654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5166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постр-ки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послед. кап. ремонта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Кол-во этажей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Общ.выс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геометрич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(Жилого здания)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Общ.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площ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компл</a:t>
                      </a: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количество нахождения людей / персонала в здании (чел.)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людей / персонала находящихся в здании круглосуточно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53004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1956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3,20 м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34,1х27,8 м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947,9  м</a:t>
                      </a:r>
                      <a:r>
                        <a:rPr kumimoji="0" lang="ru-RU" sz="9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11/59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11/2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pic>
        <p:nvPicPr>
          <p:cNvPr id="32804" name="Picture 76"/>
          <p:cNvPicPr>
            <a:picLocks noChangeAspect="1" noChangeArrowheads="1"/>
          </p:cNvPicPr>
          <p:nvPr/>
        </p:nvPicPr>
        <p:blipFill>
          <a:blip r:embed="rId3"/>
          <a:srcRect l="15894" t="30144" r="7321" b="17000"/>
          <a:stretch>
            <a:fillRect/>
          </a:stretch>
        </p:blipFill>
        <p:spPr bwMode="auto">
          <a:xfrm>
            <a:off x="6350" y="919163"/>
            <a:ext cx="1144588" cy="554037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7" name="Прямая со стрелкой 66"/>
          <p:cNvCxnSpPr/>
          <p:nvPr/>
        </p:nvCxnSpPr>
        <p:spPr>
          <a:xfrm>
            <a:off x="8121650" y="3336925"/>
            <a:ext cx="3024188" cy="952500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68" name="Freeform 62"/>
          <p:cNvSpPr>
            <a:spLocks/>
          </p:cNvSpPr>
          <p:nvPr/>
        </p:nvSpPr>
        <p:spPr bwMode="auto">
          <a:xfrm>
            <a:off x="8834438" y="3949700"/>
            <a:ext cx="431800" cy="241300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47" tIns="45674" rIns="91347" bIns="45674"/>
          <a:lstStyle/>
          <a:p>
            <a:pPr algn="ctr" defTabSz="912813">
              <a:defRPr/>
            </a:pPr>
            <a:endParaRPr lang="ru-RU" sz="21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9" name="Text Box 63"/>
          <p:cNvSpPr txBox="1">
            <a:spLocks noChangeArrowheads="1"/>
          </p:cNvSpPr>
          <p:nvPr/>
        </p:nvSpPr>
        <p:spPr bwMode="auto">
          <a:xfrm>
            <a:off x="8831263" y="3975100"/>
            <a:ext cx="4349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5324" rIns="0" bIns="35324" anchor="ctr">
            <a:spAutoFit/>
          </a:bodyPr>
          <a:lstStyle/>
          <a:p>
            <a:pPr algn="ctr" defTabSz="709613" eaLnBrk="0" hangingPunct="0">
              <a:defRPr/>
            </a:pP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ПЧ - 15</a:t>
            </a:r>
          </a:p>
        </p:txBody>
      </p:sp>
      <p:sp>
        <p:nvSpPr>
          <p:cNvPr id="70" name="Line 58"/>
          <p:cNvSpPr>
            <a:spLocks noChangeShapeType="1"/>
          </p:cNvSpPr>
          <p:nvPr/>
        </p:nvSpPr>
        <p:spPr bwMode="auto">
          <a:xfrm>
            <a:off x="8840788" y="3941763"/>
            <a:ext cx="0" cy="439737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/>
            <a:tailEnd type="oval"/>
          </a:ln>
        </p:spPr>
        <p:txBody>
          <a:bodyPr wrap="none" anchor="ctr"/>
          <a:lstStyle/>
          <a:p>
            <a:pPr defTabSz="953744">
              <a:defRPr/>
            </a:pPr>
            <a:endParaRPr lang="ru-RU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113588" y="3833813"/>
            <a:ext cx="573087" cy="214312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 км</a:t>
            </a:r>
          </a:p>
        </p:txBody>
      </p:sp>
      <p:sp>
        <p:nvSpPr>
          <p:cNvPr id="72" name="TextBox 36"/>
          <p:cNvSpPr txBox="1">
            <a:spLocks noChangeArrowheads="1"/>
          </p:cNvSpPr>
          <p:nvPr/>
        </p:nvSpPr>
        <p:spPr bwMode="auto">
          <a:xfrm>
            <a:off x="277813" y="2841625"/>
            <a:ext cx="3392487" cy="1666875"/>
          </a:xfrm>
          <a:prstGeom prst="rect">
            <a:avLst/>
          </a:prstGeom>
          <a:solidFill>
            <a:srgbClr val="D9D9D9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>
            <a:defPPr>
              <a:defRPr lang="ru-RU"/>
            </a:defPPr>
            <a:lvl1pPr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35000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276350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916113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555875" indent="1588" algn="l" defTabSz="127635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000" b="1" u="sng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площадь территории –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3,46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км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количество проживающего населения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– 6103  чел. </a:t>
            </a:r>
          </a:p>
          <a:p>
            <a:pPr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(из них детей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1526) 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количество домов –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1221 (из них нежилых 0);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социально-значимых объектов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6;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котельных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– 0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д/к – 1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детский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сад –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- школы –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16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6175" y="4813300"/>
            <a:ext cx="404813" cy="330200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/>
        </p:spPr>
      </p:pic>
      <p:sp>
        <p:nvSpPr>
          <p:cNvPr id="74" name="Прямоугольник 73"/>
          <p:cNvSpPr/>
          <p:nvPr/>
        </p:nvSpPr>
        <p:spPr>
          <a:xfrm>
            <a:off x="7602538" y="4732338"/>
            <a:ext cx="2030412" cy="857250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953744">
              <a:defRPr/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Начальник ПЧ-15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м-р в/с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Шамсутдинов Акай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Шапиевич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моб: 8(929)279-66-66 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диспетчерская – 8(87234)2-13-78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                            8(8722)55-15-15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787525" y="4813300"/>
            <a:ext cx="3019425" cy="893763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953744">
              <a:defRPr/>
            </a:pPr>
            <a:r>
              <a:rPr lang="ru-RU" sz="1000" b="1" u="sng" dirty="0">
                <a:latin typeface="Times New Roman" pitchFamily="18" charset="0"/>
                <a:cs typeface="Times New Roman" pitchFamily="18" charset="0"/>
              </a:rPr>
              <a:t>Начальник РОВД по Кизилюртовскому району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defTabSz="953744">
              <a:defRPr/>
            </a:pP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Шейхмагомедов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Ш.А.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моб:8(928)947-25-37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раб:8(87234)3-10-11</a:t>
            </a:r>
          </a:p>
          <a:p>
            <a:pPr defTabSz="953744"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Дежурная часть – 8(87234)3-10-11</a:t>
            </a:r>
          </a:p>
        </p:txBody>
      </p:sp>
      <p:grpSp>
        <p:nvGrpSpPr>
          <p:cNvPr id="76" name="Group 53"/>
          <p:cNvGrpSpPr>
            <a:grpSpLocks/>
          </p:cNvGrpSpPr>
          <p:nvPr/>
        </p:nvGrpSpPr>
        <p:grpSpPr bwMode="auto">
          <a:xfrm>
            <a:off x="6105128" y="2103685"/>
            <a:ext cx="499768" cy="262255"/>
            <a:chOff x="2293" y="3988"/>
            <a:chExt cx="814" cy="246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grpSpPr>
        <p:sp>
          <p:nvSpPr>
            <p:cNvPr id="77" name="Rectangle 54"/>
            <p:cNvSpPr>
              <a:spLocks noChangeArrowheads="1"/>
            </p:cNvSpPr>
            <p:nvPr/>
          </p:nvSpPr>
          <p:spPr bwMode="auto">
            <a:xfrm>
              <a:off x="2702" y="3988"/>
              <a:ext cx="405" cy="246"/>
            </a:xfrm>
            <a:prstGeom prst="rect">
              <a:avLst/>
            </a:prstGeom>
            <a:grpFill/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689" tIns="12689" rIns="12689" bIns="12689" anchor="ctr"/>
            <a:lstStyle/>
            <a:p>
              <a:pPr algn="ctr" defTabSz="912703">
                <a:defRPr/>
              </a:pPr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ЦРБ</a:t>
              </a:r>
            </a:p>
            <a:p>
              <a:pPr algn="ctr" defTabSz="912703">
                <a:defRPr/>
              </a:pPr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500</a:t>
              </a:r>
            </a:p>
          </p:txBody>
        </p:sp>
        <p:grpSp>
          <p:nvGrpSpPr>
            <p:cNvPr id="78" name="Group 56"/>
            <p:cNvGrpSpPr>
              <a:grpSpLocks/>
            </p:cNvGrpSpPr>
            <p:nvPr/>
          </p:nvGrpSpPr>
          <p:grpSpPr bwMode="auto">
            <a:xfrm>
              <a:off x="2293" y="4020"/>
              <a:ext cx="361" cy="211"/>
              <a:chOff x="0" y="1"/>
              <a:chExt cx="20000" cy="19999"/>
            </a:xfrm>
            <a:grpFill/>
          </p:grpSpPr>
          <p:sp>
            <p:nvSpPr>
              <p:cNvPr id="79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grpFill/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1347" tIns="45674" rIns="91347" bIns="45674" anchor="ctr"/>
              <a:lstStyle/>
              <a:p>
                <a:pPr algn="ctr" defTabSz="912703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 defTabSz="953744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 defTabSz="953744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6905625" y="1273175"/>
            <a:ext cx="2671763" cy="1174750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558800">
              <a:defRPr/>
            </a:pPr>
            <a:r>
              <a:rPr lang="ru-RU" sz="1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 «</a:t>
            </a:r>
            <a:r>
              <a:rPr lang="ru-RU" sz="10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Кизилюртовская</a:t>
            </a:r>
            <a:r>
              <a:rPr lang="ru-RU" sz="1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ЦРБ» (БСМП) </a:t>
            </a:r>
          </a:p>
          <a:p>
            <a:pPr algn="ctr" defTabSz="558800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368122, РД г. Кизилюрт, ул. </a:t>
            </a:r>
            <a:r>
              <a:rPr lang="ru-RU" sz="1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Аскерханова</a:t>
            </a: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11</a:t>
            </a:r>
          </a:p>
          <a:p>
            <a:pPr algn="ctr" defTabSz="558800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Главный врач – Гаджиев М.Э.</a:t>
            </a:r>
          </a:p>
          <a:p>
            <a:pPr algn="ctr" defTabSz="558800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раб:8(87234)2-24-12</a:t>
            </a:r>
          </a:p>
          <a:p>
            <a:pPr algn="ctr" defTabSz="558800">
              <a:defRPr/>
            </a:pPr>
            <a:r>
              <a:rPr lang="ru-RU" sz="1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моб:8(961)406-77-77</a:t>
            </a:r>
          </a:p>
          <a:p>
            <a:pPr algn="ctr" defTabSz="558800">
              <a:defRPr/>
            </a:pPr>
            <a:r>
              <a:rPr lang="ru-RU" sz="10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 приемного отделения</a:t>
            </a:r>
          </a:p>
          <a:p>
            <a:pPr algn="ctr" defTabSz="558800">
              <a:defRPr/>
            </a:pPr>
            <a:r>
              <a:rPr lang="ru-RU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8(87234)3-29-83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5816600" y="2420938"/>
            <a:ext cx="508000" cy="1008062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6" name="Прямая со стрелкой 35"/>
          <p:cNvCxnSpPr>
            <a:stCxn id="73" idx="0"/>
          </p:cNvCxnSpPr>
          <p:nvPr/>
        </p:nvCxnSpPr>
        <p:spPr>
          <a:xfrm flipV="1">
            <a:off x="5159375" y="3429000"/>
            <a:ext cx="657225" cy="1384300"/>
          </a:xfrm>
          <a:prstGeom prst="straightConnector1">
            <a:avLst/>
          </a:prstGeom>
          <a:noFill/>
          <a:ln w="0" cap="flat" cmpd="sng" algn="ctr">
            <a:solidFill>
              <a:schemeClr val="tx1"/>
            </a:solidFill>
            <a:prstDash val="solid"/>
            <a:headEnd type="triangle" w="lg" len="lg"/>
            <a:tailEnd type="triangle" w="lg" len="lg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1" name="Прямоугольник 40"/>
          <p:cNvSpPr/>
          <p:nvPr/>
        </p:nvSpPr>
        <p:spPr>
          <a:xfrm>
            <a:off x="5810250" y="2740025"/>
            <a:ext cx="573088" cy="214313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 км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5202238" y="3941763"/>
            <a:ext cx="571500" cy="214312"/>
          </a:xfrm>
          <a:prstGeom prst="rect">
            <a:avLst/>
          </a:prstGeom>
          <a:solidFill>
            <a:sysClr val="window" lastClr="FFFFFF"/>
          </a:solidFill>
          <a:ln w="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128016" tIns="64008" rIns="128016" bIns="64008" anchor="ctr"/>
          <a:lstStyle/>
          <a:p>
            <a:pPr algn="ctr" defTabSz="128016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ru-RU" sz="9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км</a:t>
            </a:r>
          </a:p>
        </p:txBody>
      </p:sp>
      <p:sp>
        <p:nvSpPr>
          <p:cNvPr id="32820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</a:t>
            </a:r>
          </a:p>
        </p:txBody>
      </p:sp>
      <p:grpSp>
        <p:nvGrpSpPr>
          <p:cNvPr id="32821" name="Group 149"/>
          <p:cNvGrpSpPr>
            <a:grpSpLocks/>
          </p:cNvGrpSpPr>
          <p:nvPr/>
        </p:nvGrpSpPr>
        <p:grpSpPr bwMode="auto">
          <a:xfrm>
            <a:off x="5432425" y="3255963"/>
            <a:ext cx="363538" cy="196850"/>
            <a:chOff x="2018" y="2750"/>
            <a:chExt cx="361" cy="309"/>
          </a:xfrm>
        </p:grpSpPr>
        <p:sp>
          <p:nvSpPr>
            <p:cNvPr id="32823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24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25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26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27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28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29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0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1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2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3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4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5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6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7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8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39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40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41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42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43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44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45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46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47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48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49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0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1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2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3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4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5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6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7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8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59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0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1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2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3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4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5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6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7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8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69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70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71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72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73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74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75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76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77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78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79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0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1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2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3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4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5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6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7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8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89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90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91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92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93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94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2895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96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97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98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899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900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901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</p:grpSp>
      <p:pic>
        <p:nvPicPr>
          <p:cNvPr id="32822" name="Picture 134" descr="7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87363" y="-228600"/>
            <a:ext cx="10882313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4" name="Picture 4" descr="ааа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906000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550" name="Group 142"/>
          <p:cNvGraphicFramePr>
            <a:graphicFrameLocks noGrp="1"/>
          </p:cNvGraphicFramePr>
          <p:nvPr>
            <p:ph idx="1"/>
          </p:nvPr>
        </p:nvGraphicFramePr>
        <p:xfrm>
          <a:off x="0" y="5805488"/>
          <a:ext cx="9906000" cy="1052513"/>
        </p:xfrm>
        <a:graphic>
          <a:graphicData uri="http://schemas.openxmlformats.org/drawingml/2006/table">
            <a:tbl>
              <a:tblPr/>
              <a:tblGrid>
                <a:gridCol w="881063"/>
                <a:gridCol w="879475"/>
                <a:gridCol w="815975"/>
                <a:gridCol w="615950"/>
                <a:gridCol w="1087437"/>
                <a:gridCol w="906463"/>
                <a:gridCol w="1747837"/>
                <a:gridCol w="1743075"/>
                <a:gridCol w="1228725"/>
              </a:tblGrid>
              <a:tr h="188913">
                <a:tc gridSpan="9"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ОБЩАЯ ИНФОРМАЦИЯ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Год постр-ки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Дата послед. кап. ремонта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Кол-во этажей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Общ.выс.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Размеры геометрич.</a:t>
                      </a:r>
                    </a:p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(Жилого здания)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Общ. площ. компл.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Среднее количество нахождения людей / персонала в здании (чел.)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людей / персонала находящихся в здании круглосуточно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Количество выходов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1981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м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х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м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4294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 м</a:t>
                      </a:r>
                      <a:r>
                        <a:rPr kumimoji="0" lang="ru-RU" sz="9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813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74245" marR="7424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33829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(схема расположения объекта на местности)</a:t>
            </a:r>
          </a:p>
        </p:txBody>
      </p:sp>
      <p:sp>
        <p:nvSpPr>
          <p:cNvPr id="72" name="TextBox 36"/>
          <p:cNvSpPr txBox="1">
            <a:spLocks noChangeArrowheads="1"/>
          </p:cNvSpPr>
          <p:nvPr/>
        </p:nvSpPr>
        <p:spPr bwMode="auto">
          <a:xfrm>
            <a:off x="200025" y="4005263"/>
            <a:ext cx="3392488" cy="1651000"/>
          </a:xfrm>
          <a:prstGeom prst="rect">
            <a:avLst/>
          </a:prstGeom>
          <a:solidFill>
            <a:srgbClr val="D9D9D9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lIns="127954" tIns="63980" rIns="127954" bIns="63980">
            <a:spAutoFit/>
          </a:bodyPr>
          <a:lstStyle/>
          <a:p>
            <a:pPr defTabSz="1276350">
              <a:defRPr/>
            </a:pPr>
            <a:r>
              <a:rPr lang="ru-RU" sz="1000" b="1" u="sng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Общая характеристика населенного пункта:</a:t>
            </a:r>
          </a:p>
          <a:p>
            <a:pPr defTabSz="1276350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- площадь территории –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4,5</a:t>
            </a:r>
            <a:r>
              <a:rPr lang="ru-RU" sz="1000">
                <a:latin typeface="Times New Roman" pitchFamily="18" charset="0"/>
                <a:cs typeface="Times New Roman" pitchFamily="18" charset="0"/>
              </a:rPr>
              <a:t> кв км</a:t>
            </a:r>
          </a:p>
          <a:p>
            <a:pPr defTabSz="1276350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- количество проживающего населения – 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2000</a:t>
            </a:r>
            <a:r>
              <a:rPr lang="ru-RU" sz="1000">
                <a:latin typeface="Times New Roman" pitchFamily="18" charset="0"/>
                <a:cs typeface="Times New Roman" pitchFamily="18" charset="0"/>
              </a:rPr>
              <a:t> чел. </a:t>
            </a:r>
          </a:p>
          <a:p>
            <a:pPr defTabSz="1276350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- (из них детей 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500</a:t>
            </a:r>
            <a:r>
              <a:rPr lang="ru-RU" sz="100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defTabSz="1276350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- количество домов –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350</a:t>
            </a:r>
            <a:r>
              <a:rPr lang="ru-RU" sz="1000">
                <a:latin typeface="Times New Roman" pitchFamily="18" charset="0"/>
                <a:cs typeface="Times New Roman" pitchFamily="18" charset="0"/>
              </a:rPr>
              <a:t> (из них нежилых 0);</a:t>
            </a:r>
          </a:p>
          <a:p>
            <a:pPr defTabSz="1276350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- социально-значимых объектов – 6;</a:t>
            </a:r>
          </a:p>
          <a:p>
            <a:pPr defTabSz="1276350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- котельных – 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00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defTabSz="1276350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- д/к – 1</a:t>
            </a:r>
          </a:p>
          <a:p>
            <a:pPr defTabSz="1276350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- детский сад – 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  <a:p>
            <a:pPr defTabSz="1276350">
              <a:defRPr/>
            </a:pPr>
            <a:r>
              <a:rPr lang="ru-RU" sz="1000">
                <a:latin typeface="Times New Roman" pitchFamily="18" charset="0"/>
                <a:cs typeface="Times New Roman" pitchFamily="18" charset="0"/>
              </a:rPr>
              <a:t>- школы – </a:t>
            </a:r>
            <a:r>
              <a:rPr lang="en-US" sz="100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58050" y="4652963"/>
            <a:ext cx="2303463" cy="935037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558800">
              <a:defRPr/>
            </a:pPr>
            <a:r>
              <a:rPr lang="ru-RU" sz="1000" b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 «Буйнакская ЦРБ» (БСМП) </a:t>
            </a:r>
          </a:p>
          <a:p>
            <a:pPr algn="ctr" defTabSz="558800">
              <a:defRPr/>
            </a:pPr>
            <a:r>
              <a:rPr lang="ru-RU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368206, РД г. Буйнакск, ул. Ленина, 85</a:t>
            </a:r>
          </a:p>
          <a:p>
            <a:pPr algn="ctr" defTabSz="558800">
              <a:defRPr/>
            </a:pPr>
            <a:r>
              <a:rPr lang="ru-RU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Главный врач – Мамаев М.А.</a:t>
            </a:r>
          </a:p>
          <a:p>
            <a:pPr algn="ctr" defTabSz="558800">
              <a:defRPr/>
            </a:pPr>
            <a:r>
              <a:rPr lang="ru-RU" sz="1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раб:8(87234)2-24-12</a:t>
            </a:r>
          </a:p>
          <a:p>
            <a:pPr algn="ctr" defTabSz="558800">
              <a:defRPr/>
            </a:pPr>
            <a:r>
              <a:rPr lang="ru-RU" sz="1000" b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Телефон приемного отделения</a:t>
            </a:r>
          </a:p>
          <a:p>
            <a:pPr algn="ctr" defTabSz="558800">
              <a:defRPr/>
            </a:pPr>
            <a:r>
              <a:rPr lang="ru-RU" sz="1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8(87234)3-29-83</a:t>
            </a:r>
            <a:endParaRPr lang="ru-RU" sz="1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258050" y="981075"/>
            <a:ext cx="2376488" cy="935038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Начальник ПЧ-12 </a:t>
            </a: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м-р в/с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Дагиров Умалат Абзагирович 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Тел/факс 8(237) 2-10-75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моб: 8(903) 429-59-05 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диспетчерская – 8(237)  2-11-91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8(237) 55-15-12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6969125" y="2205038"/>
            <a:ext cx="2808288" cy="863600"/>
          </a:xfrm>
          <a:prstGeom prst="rect">
            <a:avLst/>
          </a:prstGeom>
          <a:ln w="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000" b="1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Начальник РОВД по Буйнакскому району</a:t>
            </a:r>
            <a:endParaRPr lang="ru-RU" sz="1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Яхьяев Заур Усманович 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моб:8(928) 681-45-86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раб:8(87237) 2-76-00</a:t>
            </a:r>
          </a:p>
          <a:p>
            <a:pPr>
              <a:defRPr/>
            </a:pPr>
            <a:r>
              <a: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Дежурная часть – 8(87237) 2-11-90</a:t>
            </a:r>
          </a:p>
        </p:txBody>
      </p:sp>
      <p:grpSp>
        <p:nvGrpSpPr>
          <p:cNvPr id="33834" name="Group 149"/>
          <p:cNvGrpSpPr>
            <a:grpSpLocks/>
          </p:cNvGrpSpPr>
          <p:nvPr/>
        </p:nvGrpSpPr>
        <p:grpSpPr bwMode="auto">
          <a:xfrm>
            <a:off x="3224213" y="2781300"/>
            <a:ext cx="363537" cy="196850"/>
            <a:chOff x="2018" y="2750"/>
            <a:chExt cx="361" cy="309"/>
          </a:xfrm>
        </p:grpSpPr>
        <p:sp>
          <p:nvSpPr>
            <p:cNvPr id="33846" name="AutoShape 150"/>
            <p:cNvSpPr>
              <a:spLocks noChangeArrowheads="1"/>
            </p:cNvSpPr>
            <p:nvPr/>
          </p:nvSpPr>
          <p:spPr bwMode="auto">
            <a:xfrm>
              <a:off x="2018" y="3027"/>
              <a:ext cx="24" cy="33"/>
            </a:xfrm>
            <a:custGeom>
              <a:avLst/>
              <a:gdLst>
                <a:gd name="T0" fmla="*/ 0 w 139"/>
                <a:gd name="T1" fmla="*/ 0 h 135"/>
                <a:gd name="T2" fmla="*/ 0 w 139"/>
                <a:gd name="T3" fmla="*/ 0 h 135"/>
                <a:gd name="T4" fmla="*/ 0 w 139"/>
                <a:gd name="T5" fmla="*/ 0 h 135"/>
                <a:gd name="T6" fmla="*/ 0 w 139"/>
                <a:gd name="T7" fmla="*/ 0 h 135"/>
                <a:gd name="T8" fmla="*/ 0 w 139"/>
                <a:gd name="T9" fmla="*/ 0 h 135"/>
                <a:gd name="T10" fmla="*/ 0 w 139"/>
                <a:gd name="T11" fmla="*/ 0 h 135"/>
                <a:gd name="T12" fmla="*/ 0 w 139"/>
                <a:gd name="T13" fmla="*/ 0 h 135"/>
                <a:gd name="T14" fmla="*/ 0 w 139"/>
                <a:gd name="T15" fmla="*/ 0 h 135"/>
                <a:gd name="T16" fmla="*/ 0 w 139"/>
                <a:gd name="T17" fmla="*/ 0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847" name="AutoShape 151"/>
            <p:cNvSpPr>
              <a:spLocks noChangeArrowheads="1"/>
            </p:cNvSpPr>
            <p:nvPr/>
          </p:nvSpPr>
          <p:spPr bwMode="auto">
            <a:xfrm>
              <a:off x="2042" y="2765"/>
              <a:ext cx="330" cy="294"/>
            </a:xfrm>
            <a:custGeom>
              <a:avLst/>
              <a:gdLst>
                <a:gd name="T0" fmla="*/ 0 w 1946"/>
                <a:gd name="T1" fmla="*/ 0 h 1278"/>
                <a:gd name="T2" fmla="*/ 0 w 1946"/>
                <a:gd name="T3" fmla="*/ 0 h 1278"/>
                <a:gd name="T4" fmla="*/ 0 w 1946"/>
                <a:gd name="T5" fmla="*/ 0 h 1278"/>
                <a:gd name="T6" fmla="*/ 0 w 1946"/>
                <a:gd name="T7" fmla="*/ 0 h 1278"/>
                <a:gd name="T8" fmla="*/ 0 w 1946"/>
                <a:gd name="T9" fmla="*/ 0 h 1278"/>
                <a:gd name="T10" fmla="*/ 0 w 1946"/>
                <a:gd name="T11" fmla="*/ 0 h 1278"/>
                <a:gd name="T12" fmla="*/ 0 w 1946"/>
                <a:gd name="T13" fmla="*/ 0 h 1278"/>
                <a:gd name="T14" fmla="*/ 0 w 1946"/>
                <a:gd name="T15" fmla="*/ 0 h 1278"/>
                <a:gd name="T16" fmla="*/ 0 w 1946"/>
                <a:gd name="T17" fmla="*/ 0 h 1278"/>
                <a:gd name="T18" fmla="*/ 0 w 1946"/>
                <a:gd name="T19" fmla="*/ 0 h 1278"/>
                <a:gd name="T20" fmla="*/ 0 w 1946"/>
                <a:gd name="T21" fmla="*/ 0 h 1278"/>
                <a:gd name="T22" fmla="*/ 0 w 1946"/>
                <a:gd name="T23" fmla="*/ 0 h 1278"/>
                <a:gd name="T24" fmla="*/ 0 w 1946"/>
                <a:gd name="T25" fmla="*/ 0 h 1278"/>
                <a:gd name="T26" fmla="*/ 0 w 1946"/>
                <a:gd name="T27" fmla="*/ 0 h 1278"/>
                <a:gd name="T28" fmla="*/ 0 w 1946"/>
                <a:gd name="T29" fmla="*/ 0 h 1278"/>
                <a:gd name="T30" fmla="*/ 0 w 1946"/>
                <a:gd name="T31" fmla="*/ 0 h 1278"/>
                <a:gd name="T32" fmla="*/ 0 w 1946"/>
                <a:gd name="T33" fmla="*/ 0 h 1278"/>
                <a:gd name="T34" fmla="*/ 0 w 1946"/>
                <a:gd name="T35" fmla="*/ 0 h 1278"/>
                <a:gd name="T36" fmla="*/ 0 w 1946"/>
                <a:gd name="T37" fmla="*/ 0 h 1278"/>
                <a:gd name="T38" fmla="*/ 0 w 1946"/>
                <a:gd name="T39" fmla="*/ 0 h 1278"/>
                <a:gd name="T40" fmla="*/ 0 w 1946"/>
                <a:gd name="T41" fmla="*/ 0 h 1278"/>
                <a:gd name="T42" fmla="*/ 0 w 1946"/>
                <a:gd name="T43" fmla="*/ 0 h 1278"/>
                <a:gd name="T44" fmla="*/ 0 w 1946"/>
                <a:gd name="T45" fmla="*/ 0 h 1278"/>
                <a:gd name="T46" fmla="*/ 0 w 1946"/>
                <a:gd name="T47" fmla="*/ 0 h 1278"/>
                <a:gd name="T48" fmla="*/ 0 w 1946"/>
                <a:gd name="T49" fmla="*/ 0 h 1278"/>
                <a:gd name="T50" fmla="*/ 0 w 1946"/>
                <a:gd name="T51" fmla="*/ 0 h 1278"/>
                <a:gd name="T52" fmla="*/ 0 w 1946"/>
                <a:gd name="T53" fmla="*/ 0 h 1278"/>
                <a:gd name="T54" fmla="*/ 0 w 1946"/>
                <a:gd name="T55" fmla="*/ 0 h 1278"/>
                <a:gd name="T56" fmla="*/ 0 w 1946"/>
                <a:gd name="T57" fmla="*/ 0 h 1278"/>
                <a:gd name="T58" fmla="*/ 0 w 1946"/>
                <a:gd name="T59" fmla="*/ 0 h 1278"/>
                <a:gd name="T60" fmla="*/ 0 w 1946"/>
                <a:gd name="T61" fmla="*/ 0 h 1278"/>
                <a:gd name="T62" fmla="*/ 0 w 1946"/>
                <a:gd name="T63" fmla="*/ 0 h 1278"/>
                <a:gd name="T64" fmla="*/ 0 w 1946"/>
                <a:gd name="T65" fmla="*/ 0 h 1278"/>
                <a:gd name="T66" fmla="*/ 0 w 1946"/>
                <a:gd name="T67" fmla="*/ 0 h 1278"/>
                <a:gd name="T68" fmla="*/ 0 w 1946"/>
                <a:gd name="T69" fmla="*/ 0 h 1278"/>
                <a:gd name="T70" fmla="*/ 0 w 1946"/>
                <a:gd name="T71" fmla="*/ 0 h 1278"/>
                <a:gd name="T72" fmla="*/ 0 w 1946"/>
                <a:gd name="T73" fmla="*/ 0 h 1278"/>
                <a:gd name="T74" fmla="*/ 0 w 1946"/>
                <a:gd name="T75" fmla="*/ 0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848" name="Rectangle 152"/>
            <p:cNvSpPr>
              <a:spLocks noChangeArrowheads="1"/>
            </p:cNvSpPr>
            <p:nvPr/>
          </p:nvSpPr>
          <p:spPr bwMode="auto">
            <a:xfrm>
              <a:off x="225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49" name="Rectangle 153"/>
            <p:cNvSpPr>
              <a:spLocks noChangeArrowheads="1"/>
            </p:cNvSpPr>
            <p:nvPr/>
          </p:nvSpPr>
          <p:spPr bwMode="auto">
            <a:xfrm>
              <a:off x="2243" y="2918"/>
              <a:ext cx="22" cy="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0" name="Rectangle 154"/>
            <p:cNvSpPr>
              <a:spLocks noChangeArrowheads="1"/>
            </p:cNvSpPr>
            <p:nvPr/>
          </p:nvSpPr>
          <p:spPr bwMode="auto">
            <a:xfrm>
              <a:off x="2315" y="2891"/>
              <a:ext cx="28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1" name="Rectangle 155"/>
            <p:cNvSpPr>
              <a:spLocks noChangeArrowheads="1"/>
            </p:cNvSpPr>
            <p:nvPr/>
          </p:nvSpPr>
          <p:spPr bwMode="auto">
            <a:xfrm>
              <a:off x="2307" y="2904"/>
              <a:ext cx="19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2" name="Rectangle 156"/>
            <p:cNvSpPr>
              <a:spLocks noChangeArrowheads="1"/>
            </p:cNvSpPr>
            <p:nvPr/>
          </p:nvSpPr>
          <p:spPr bwMode="auto">
            <a:xfrm>
              <a:off x="2307" y="2878"/>
              <a:ext cx="19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3" name="Rectangle 157"/>
            <p:cNvSpPr>
              <a:spLocks noChangeArrowheads="1"/>
            </p:cNvSpPr>
            <p:nvPr/>
          </p:nvSpPr>
          <p:spPr bwMode="auto">
            <a:xfrm>
              <a:off x="2042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4" name="Rectangle 158"/>
            <p:cNvSpPr>
              <a:spLocks noChangeArrowheads="1"/>
            </p:cNvSpPr>
            <p:nvPr/>
          </p:nvSpPr>
          <p:spPr bwMode="auto">
            <a:xfrm>
              <a:off x="2042" y="2888"/>
              <a:ext cx="13" cy="11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5" name="Rectangle 159"/>
            <p:cNvSpPr>
              <a:spLocks noChangeArrowheads="1"/>
            </p:cNvSpPr>
            <p:nvPr/>
          </p:nvSpPr>
          <p:spPr bwMode="auto">
            <a:xfrm>
              <a:off x="2042" y="2915"/>
              <a:ext cx="13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6" name="Rectangle 160"/>
            <p:cNvSpPr>
              <a:spLocks noChangeArrowheads="1"/>
            </p:cNvSpPr>
            <p:nvPr/>
          </p:nvSpPr>
          <p:spPr bwMode="auto">
            <a:xfrm>
              <a:off x="2134" y="2899"/>
              <a:ext cx="21" cy="1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7" name="Rectangle 161"/>
            <p:cNvSpPr>
              <a:spLocks noChangeArrowheads="1"/>
            </p:cNvSpPr>
            <p:nvPr/>
          </p:nvSpPr>
          <p:spPr bwMode="auto">
            <a:xfrm>
              <a:off x="2119" y="2915"/>
              <a:ext cx="21" cy="9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8" name="Rectangle 162"/>
            <p:cNvSpPr>
              <a:spLocks noChangeArrowheads="1"/>
            </p:cNvSpPr>
            <p:nvPr/>
          </p:nvSpPr>
          <p:spPr bwMode="auto">
            <a:xfrm>
              <a:off x="2042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59" name="Rectangle 163"/>
            <p:cNvSpPr>
              <a:spLocks noChangeArrowheads="1"/>
            </p:cNvSpPr>
            <p:nvPr/>
          </p:nvSpPr>
          <p:spPr bwMode="auto">
            <a:xfrm>
              <a:off x="2042" y="2989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60" name="Rectangle 164"/>
            <p:cNvSpPr>
              <a:spLocks noChangeArrowheads="1"/>
            </p:cNvSpPr>
            <p:nvPr/>
          </p:nvSpPr>
          <p:spPr bwMode="auto">
            <a:xfrm>
              <a:off x="2042" y="3016"/>
              <a:ext cx="13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61" name="Rectangle 165"/>
            <p:cNvSpPr>
              <a:spLocks noChangeArrowheads="1"/>
            </p:cNvSpPr>
            <p:nvPr/>
          </p:nvSpPr>
          <p:spPr bwMode="auto">
            <a:xfrm>
              <a:off x="2134" y="3001"/>
              <a:ext cx="21" cy="1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62" name="Rectangle 166"/>
            <p:cNvSpPr>
              <a:spLocks noChangeArrowheads="1"/>
            </p:cNvSpPr>
            <p:nvPr/>
          </p:nvSpPr>
          <p:spPr bwMode="auto">
            <a:xfrm>
              <a:off x="2119" y="3016"/>
              <a:ext cx="21" cy="10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63" name="AutoShape 167"/>
            <p:cNvSpPr>
              <a:spLocks noChangeArrowheads="1"/>
            </p:cNvSpPr>
            <p:nvPr/>
          </p:nvSpPr>
          <p:spPr bwMode="auto">
            <a:xfrm>
              <a:off x="2170" y="2899"/>
              <a:ext cx="73" cy="29"/>
            </a:xfrm>
            <a:custGeom>
              <a:avLst/>
              <a:gdLst>
                <a:gd name="T0" fmla="*/ 0 w 440"/>
                <a:gd name="T1" fmla="*/ 0 h 102"/>
                <a:gd name="T2" fmla="*/ 0 w 440"/>
                <a:gd name="T3" fmla="*/ 0 h 102"/>
                <a:gd name="T4" fmla="*/ 0 w 440"/>
                <a:gd name="T5" fmla="*/ 0 h 102"/>
                <a:gd name="T6" fmla="*/ 0 w 440"/>
                <a:gd name="T7" fmla="*/ 0 h 102"/>
                <a:gd name="T8" fmla="*/ 0 w 440"/>
                <a:gd name="T9" fmla="*/ 0 h 102"/>
                <a:gd name="T10" fmla="*/ 0 w 440"/>
                <a:gd name="T11" fmla="*/ 0 h 102"/>
                <a:gd name="T12" fmla="*/ 0 w 440"/>
                <a:gd name="T13" fmla="*/ 0 h 102"/>
                <a:gd name="T14" fmla="*/ 0 w 440"/>
                <a:gd name="T15" fmla="*/ 0 h 102"/>
                <a:gd name="T16" fmla="*/ 0 w 440"/>
                <a:gd name="T17" fmla="*/ 0 h 102"/>
                <a:gd name="T18" fmla="*/ 0 w 440"/>
                <a:gd name="T19" fmla="*/ 0 h 102"/>
                <a:gd name="T20" fmla="*/ 0 w 440"/>
                <a:gd name="T21" fmla="*/ 0 h 102"/>
                <a:gd name="T22" fmla="*/ 0 w 440"/>
                <a:gd name="T23" fmla="*/ 0 h 102"/>
                <a:gd name="T24" fmla="*/ 0 w 440"/>
                <a:gd name="T25" fmla="*/ 0 h 102"/>
                <a:gd name="T26" fmla="*/ 0 w 440"/>
                <a:gd name="T27" fmla="*/ 0 h 102"/>
                <a:gd name="T28" fmla="*/ 0 w 440"/>
                <a:gd name="T29" fmla="*/ 0 h 102"/>
                <a:gd name="T30" fmla="*/ 0 w 440"/>
                <a:gd name="T31" fmla="*/ 0 h 102"/>
                <a:gd name="T32" fmla="*/ 0 w 440"/>
                <a:gd name="T33" fmla="*/ 0 h 102"/>
                <a:gd name="T34" fmla="*/ 0 w 440"/>
                <a:gd name="T35" fmla="*/ 0 h 102"/>
                <a:gd name="T36" fmla="*/ 0 w 440"/>
                <a:gd name="T37" fmla="*/ 0 h 102"/>
                <a:gd name="T38" fmla="*/ 0 w 440"/>
                <a:gd name="T39" fmla="*/ 0 h 102"/>
                <a:gd name="T40" fmla="*/ 0 w 440"/>
                <a:gd name="T41" fmla="*/ 0 h 102"/>
                <a:gd name="T42" fmla="*/ 0 w 440"/>
                <a:gd name="T43" fmla="*/ 0 h 102"/>
                <a:gd name="T44" fmla="*/ 0 w 440"/>
                <a:gd name="T45" fmla="*/ 0 h 102"/>
                <a:gd name="T46" fmla="*/ 0 w 440"/>
                <a:gd name="T47" fmla="*/ 0 h 102"/>
                <a:gd name="T48" fmla="*/ 0 w 440"/>
                <a:gd name="T49" fmla="*/ 0 h 102"/>
                <a:gd name="T50" fmla="*/ 0 w 440"/>
                <a:gd name="T51" fmla="*/ 0 h 102"/>
                <a:gd name="T52" fmla="*/ 0 w 440"/>
                <a:gd name="T53" fmla="*/ 0 h 102"/>
                <a:gd name="T54" fmla="*/ 0 w 440"/>
                <a:gd name="T55" fmla="*/ 0 h 102"/>
                <a:gd name="T56" fmla="*/ 0 w 440"/>
                <a:gd name="T57" fmla="*/ 0 h 102"/>
                <a:gd name="T58" fmla="*/ 0 w 440"/>
                <a:gd name="T59" fmla="*/ 0 h 102"/>
                <a:gd name="T60" fmla="*/ 0 w 440"/>
                <a:gd name="T61" fmla="*/ 0 h 102"/>
                <a:gd name="T62" fmla="*/ 0 w 440"/>
                <a:gd name="T63" fmla="*/ 0 h 102"/>
                <a:gd name="T64" fmla="*/ 0 w 440"/>
                <a:gd name="T65" fmla="*/ 0 h 102"/>
                <a:gd name="T66" fmla="*/ 0 w 440"/>
                <a:gd name="T67" fmla="*/ 0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864" name="AutoShape 168"/>
            <p:cNvSpPr>
              <a:spLocks noChangeArrowheads="1"/>
            </p:cNvSpPr>
            <p:nvPr/>
          </p:nvSpPr>
          <p:spPr bwMode="auto">
            <a:xfrm>
              <a:off x="2050" y="2750"/>
              <a:ext cx="315" cy="38"/>
            </a:xfrm>
            <a:custGeom>
              <a:avLst/>
              <a:gdLst>
                <a:gd name="T0" fmla="*/ 0 w 1847"/>
                <a:gd name="T1" fmla="*/ 0 h 168"/>
                <a:gd name="T2" fmla="*/ 0 w 1847"/>
                <a:gd name="T3" fmla="*/ 0 h 168"/>
                <a:gd name="T4" fmla="*/ 0 w 1847"/>
                <a:gd name="T5" fmla="*/ 0 h 168"/>
                <a:gd name="T6" fmla="*/ 0 w 1847"/>
                <a:gd name="T7" fmla="*/ 0 h 168"/>
                <a:gd name="T8" fmla="*/ 0 w 1847"/>
                <a:gd name="T9" fmla="*/ 0 h 168"/>
                <a:gd name="T10" fmla="*/ 0 w 1847"/>
                <a:gd name="T11" fmla="*/ 0 h 168"/>
                <a:gd name="T12" fmla="*/ 0 w 1847"/>
                <a:gd name="T13" fmla="*/ 0 h 168"/>
                <a:gd name="T14" fmla="*/ 0 w 1847"/>
                <a:gd name="T15" fmla="*/ 0 h 168"/>
                <a:gd name="T16" fmla="*/ 0 w 1847"/>
                <a:gd name="T17" fmla="*/ 0 h 168"/>
                <a:gd name="T18" fmla="*/ 0 w 1847"/>
                <a:gd name="T19" fmla="*/ 0 h 168"/>
                <a:gd name="T20" fmla="*/ 0 w 1847"/>
                <a:gd name="T21" fmla="*/ 0 h 168"/>
                <a:gd name="T22" fmla="*/ 0 w 1847"/>
                <a:gd name="T23" fmla="*/ 0 h 168"/>
                <a:gd name="T24" fmla="*/ 0 w 1847"/>
                <a:gd name="T25" fmla="*/ 0 h 168"/>
                <a:gd name="T26" fmla="*/ 0 w 1847"/>
                <a:gd name="T27" fmla="*/ 0 h 168"/>
                <a:gd name="T28" fmla="*/ 0 w 1847"/>
                <a:gd name="T29" fmla="*/ 0 h 168"/>
                <a:gd name="T30" fmla="*/ 0 w 1847"/>
                <a:gd name="T31" fmla="*/ 0 h 168"/>
                <a:gd name="T32" fmla="*/ 0 w 1847"/>
                <a:gd name="T33" fmla="*/ 0 h 168"/>
                <a:gd name="T34" fmla="*/ 0 w 1847"/>
                <a:gd name="T35" fmla="*/ 0 h 168"/>
                <a:gd name="T36" fmla="*/ 0 w 1847"/>
                <a:gd name="T37" fmla="*/ 0 h 168"/>
                <a:gd name="T38" fmla="*/ 0 w 1847"/>
                <a:gd name="T39" fmla="*/ 0 h 168"/>
                <a:gd name="T40" fmla="*/ 0 w 1847"/>
                <a:gd name="T41" fmla="*/ 0 h 168"/>
                <a:gd name="T42" fmla="*/ 0 w 1847"/>
                <a:gd name="T43" fmla="*/ 0 h 168"/>
                <a:gd name="T44" fmla="*/ 0 w 1847"/>
                <a:gd name="T45" fmla="*/ 0 h 168"/>
                <a:gd name="T46" fmla="*/ 0 w 1847"/>
                <a:gd name="T47" fmla="*/ 0 h 168"/>
                <a:gd name="T48" fmla="*/ 0 w 1847"/>
                <a:gd name="T49" fmla="*/ 0 h 168"/>
                <a:gd name="T50" fmla="*/ 0 w 1847"/>
                <a:gd name="T51" fmla="*/ 0 h 168"/>
                <a:gd name="T52" fmla="*/ 0 w 1847"/>
                <a:gd name="T53" fmla="*/ 0 h 168"/>
                <a:gd name="T54" fmla="*/ 0 w 1847"/>
                <a:gd name="T55" fmla="*/ 0 h 168"/>
                <a:gd name="T56" fmla="*/ 0 w 1847"/>
                <a:gd name="T57" fmla="*/ 0 h 168"/>
                <a:gd name="T58" fmla="*/ 0 w 1847"/>
                <a:gd name="T59" fmla="*/ 0 h 168"/>
                <a:gd name="T60" fmla="*/ 0 w 1847"/>
                <a:gd name="T61" fmla="*/ 0 h 168"/>
                <a:gd name="T62" fmla="*/ 0 w 1847"/>
                <a:gd name="T63" fmla="*/ 0 h 168"/>
                <a:gd name="T64" fmla="*/ 0 w 1847"/>
                <a:gd name="T65" fmla="*/ 0 h 168"/>
                <a:gd name="T66" fmla="*/ 0 w 1847"/>
                <a:gd name="T67" fmla="*/ 0 h 168"/>
                <a:gd name="T68" fmla="*/ 0 w 1847"/>
                <a:gd name="T69" fmla="*/ 0 h 168"/>
                <a:gd name="T70" fmla="*/ 0 w 1847"/>
                <a:gd name="T71" fmla="*/ 0 h 168"/>
                <a:gd name="T72" fmla="*/ 0 w 1847"/>
                <a:gd name="T73" fmla="*/ 0 h 168"/>
                <a:gd name="T74" fmla="*/ 0 w 1847"/>
                <a:gd name="T75" fmla="*/ 0 h 168"/>
                <a:gd name="T76" fmla="*/ 0 w 1847"/>
                <a:gd name="T77" fmla="*/ 0 h 168"/>
                <a:gd name="T78" fmla="*/ 0 w 1847"/>
                <a:gd name="T79" fmla="*/ 0 h 168"/>
                <a:gd name="T80" fmla="*/ 0 w 1847"/>
                <a:gd name="T81" fmla="*/ 0 h 168"/>
                <a:gd name="T82" fmla="*/ 0 w 1847"/>
                <a:gd name="T83" fmla="*/ 0 h 168"/>
                <a:gd name="T84" fmla="*/ 0 w 1847"/>
                <a:gd name="T85" fmla="*/ 0 h 168"/>
                <a:gd name="T86" fmla="*/ 0 w 1847"/>
                <a:gd name="T87" fmla="*/ 0 h 168"/>
                <a:gd name="T88" fmla="*/ 0 w 1847"/>
                <a:gd name="T89" fmla="*/ 0 h 168"/>
                <a:gd name="T90" fmla="*/ 0 w 1847"/>
                <a:gd name="T91" fmla="*/ 0 h 168"/>
                <a:gd name="T92" fmla="*/ 0 w 1847"/>
                <a:gd name="T93" fmla="*/ 0 h 168"/>
                <a:gd name="T94" fmla="*/ 0 w 1847"/>
                <a:gd name="T95" fmla="*/ 0 h 168"/>
                <a:gd name="T96" fmla="*/ 0 w 1847"/>
                <a:gd name="T97" fmla="*/ 0 h 168"/>
                <a:gd name="T98" fmla="*/ 0 w 1847"/>
                <a:gd name="T99" fmla="*/ 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865" name="Rectangle 169"/>
            <p:cNvSpPr>
              <a:spLocks noChangeArrowheads="1"/>
            </p:cNvSpPr>
            <p:nvPr/>
          </p:nvSpPr>
          <p:spPr bwMode="auto">
            <a:xfrm>
              <a:off x="2366" y="2773"/>
              <a:ext cx="15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66" name="Rectangle 170"/>
            <p:cNvSpPr>
              <a:spLocks noChangeArrowheads="1"/>
            </p:cNvSpPr>
            <p:nvPr/>
          </p:nvSpPr>
          <p:spPr bwMode="auto">
            <a:xfrm>
              <a:off x="2035" y="2773"/>
              <a:ext cx="13" cy="35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67" name="Rectangle 171"/>
            <p:cNvSpPr>
              <a:spLocks noChangeArrowheads="1"/>
            </p:cNvSpPr>
            <p:nvPr/>
          </p:nvSpPr>
          <p:spPr bwMode="auto">
            <a:xfrm>
              <a:off x="2170" y="2923"/>
              <a:ext cx="73" cy="86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68" name="Rectangle 172"/>
            <p:cNvSpPr>
              <a:spLocks noChangeArrowheads="1"/>
            </p:cNvSpPr>
            <p:nvPr/>
          </p:nvSpPr>
          <p:spPr bwMode="auto">
            <a:xfrm>
              <a:off x="2170" y="3012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69" name="Rectangle 173"/>
            <p:cNvSpPr>
              <a:spLocks noChangeArrowheads="1"/>
            </p:cNvSpPr>
            <p:nvPr/>
          </p:nvSpPr>
          <p:spPr bwMode="auto">
            <a:xfrm>
              <a:off x="2170" y="3027"/>
              <a:ext cx="73" cy="3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0" name="Rectangle 174"/>
            <p:cNvSpPr>
              <a:spLocks noChangeArrowheads="1"/>
            </p:cNvSpPr>
            <p:nvPr/>
          </p:nvSpPr>
          <p:spPr bwMode="auto">
            <a:xfrm>
              <a:off x="2170" y="3044"/>
              <a:ext cx="73" cy="4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1" name="Rectangle 175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2" name="Rectangle 176"/>
            <p:cNvSpPr>
              <a:spLocks noChangeArrowheads="1"/>
            </p:cNvSpPr>
            <p:nvPr/>
          </p:nvSpPr>
          <p:spPr bwMode="auto">
            <a:xfrm>
              <a:off x="2210" y="2929"/>
              <a:ext cx="33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3" name="Rectangle 177"/>
            <p:cNvSpPr>
              <a:spLocks noChangeArrowheads="1"/>
            </p:cNvSpPr>
            <p:nvPr/>
          </p:nvSpPr>
          <p:spPr bwMode="auto">
            <a:xfrm>
              <a:off x="2173" y="2929"/>
              <a:ext cx="32" cy="82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4" name="Rectangle 178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5" name="Rectangle 179"/>
            <p:cNvSpPr>
              <a:spLocks noChangeArrowheads="1"/>
            </p:cNvSpPr>
            <p:nvPr/>
          </p:nvSpPr>
          <p:spPr bwMode="auto">
            <a:xfrm>
              <a:off x="2243" y="2993"/>
              <a:ext cx="22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6" name="Rectangle 180"/>
            <p:cNvSpPr>
              <a:spLocks noChangeArrowheads="1"/>
            </p:cNvSpPr>
            <p:nvPr/>
          </p:nvSpPr>
          <p:spPr bwMode="auto">
            <a:xfrm>
              <a:off x="2154" y="2993"/>
              <a:ext cx="11" cy="68"/>
            </a:xfrm>
            <a:prstGeom prst="rect">
              <a:avLst/>
            </a:pr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7" name="Rectangle 181"/>
            <p:cNvSpPr>
              <a:spLocks noChangeArrowheads="1"/>
            </p:cNvSpPr>
            <p:nvPr/>
          </p:nvSpPr>
          <p:spPr bwMode="auto">
            <a:xfrm>
              <a:off x="2170" y="3016"/>
              <a:ext cx="73" cy="13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8" name="Rectangle 182"/>
            <p:cNvSpPr>
              <a:spLocks noChangeArrowheads="1"/>
            </p:cNvSpPr>
            <p:nvPr/>
          </p:nvSpPr>
          <p:spPr bwMode="auto">
            <a:xfrm>
              <a:off x="2170" y="3031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79" name="Rectangle 183"/>
            <p:cNvSpPr>
              <a:spLocks noChangeArrowheads="1"/>
            </p:cNvSpPr>
            <p:nvPr/>
          </p:nvSpPr>
          <p:spPr bwMode="auto">
            <a:xfrm>
              <a:off x="2170" y="3048"/>
              <a:ext cx="73" cy="11"/>
            </a:xfrm>
            <a:prstGeom prst="rect">
              <a:avLst/>
            </a:pr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0" name="Rectangle 184"/>
            <p:cNvSpPr>
              <a:spLocks noChangeArrowheads="1"/>
            </p:cNvSpPr>
            <p:nvPr/>
          </p:nvSpPr>
          <p:spPr bwMode="auto">
            <a:xfrm>
              <a:off x="2210" y="2975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1" name="Rectangle 185"/>
            <p:cNvSpPr>
              <a:spLocks noChangeArrowheads="1"/>
            </p:cNvSpPr>
            <p:nvPr/>
          </p:nvSpPr>
          <p:spPr bwMode="auto">
            <a:xfrm>
              <a:off x="2173" y="2975"/>
              <a:ext cx="3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2" name="Rectangle 186"/>
            <p:cNvSpPr>
              <a:spLocks noChangeArrowheads="1"/>
            </p:cNvSpPr>
            <p:nvPr/>
          </p:nvSpPr>
          <p:spPr bwMode="auto">
            <a:xfrm>
              <a:off x="2210" y="2964"/>
              <a:ext cx="2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3" name="Rectangle 187"/>
            <p:cNvSpPr>
              <a:spLocks noChangeArrowheads="1"/>
            </p:cNvSpPr>
            <p:nvPr/>
          </p:nvSpPr>
          <p:spPr bwMode="auto">
            <a:xfrm>
              <a:off x="2199" y="2964"/>
              <a:ext cx="13" cy="1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4" name="Rectangle 188"/>
            <p:cNvSpPr>
              <a:spLocks noChangeArrowheads="1"/>
            </p:cNvSpPr>
            <p:nvPr/>
          </p:nvSpPr>
          <p:spPr bwMode="auto">
            <a:xfrm>
              <a:off x="2210" y="2986"/>
              <a:ext cx="33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5" name="Rectangle 189"/>
            <p:cNvSpPr>
              <a:spLocks noChangeArrowheads="1"/>
            </p:cNvSpPr>
            <p:nvPr/>
          </p:nvSpPr>
          <p:spPr bwMode="auto">
            <a:xfrm>
              <a:off x="2173" y="2986"/>
              <a:ext cx="3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6" name="Rectangle 190"/>
            <p:cNvSpPr>
              <a:spLocks noChangeArrowheads="1"/>
            </p:cNvSpPr>
            <p:nvPr/>
          </p:nvSpPr>
          <p:spPr bwMode="auto">
            <a:xfrm>
              <a:off x="2243" y="3027"/>
              <a:ext cx="22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7" name="Rectangle 191"/>
            <p:cNvSpPr>
              <a:spLocks noChangeArrowheads="1"/>
            </p:cNvSpPr>
            <p:nvPr/>
          </p:nvSpPr>
          <p:spPr bwMode="auto">
            <a:xfrm>
              <a:off x="2154" y="3027"/>
              <a:ext cx="11" cy="5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8" name="Rectangle 192"/>
            <p:cNvSpPr>
              <a:spLocks noChangeArrowheads="1"/>
            </p:cNvSpPr>
            <p:nvPr/>
          </p:nvSpPr>
          <p:spPr bwMode="auto">
            <a:xfrm>
              <a:off x="2329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89" name="Rectangle 193"/>
            <p:cNvSpPr>
              <a:spLocks noChangeArrowheads="1"/>
            </p:cNvSpPr>
            <p:nvPr/>
          </p:nvSpPr>
          <p:spPr bwMode="auto">
            <a:xfrm>
              <a:off x="2276" y="2923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90" name="Rectangle 194"/>
            <p:cNvSpPr>
              <a:spLocks noChangeArrowheads="1"/>
            </p:cNvSpPr>
            <p:nvPr/>
          </p:nvSpPr>
          <p:spPr bwMode="auto">
            <a:xfrm>
              <a:off x="2116" y="2815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91" name="Rectangle 195"/>
            <p:cNvSpPr>
              <a:spLocks noChangeArrowheads="1"/>
            </p:cNvSpPr>
            <p:nvPr/>
          </p:nvSpPr>
          <p:spPr bwMode="auto">
            <a:xfrm>
              <a:off x="2218" y="2815"/>
              <a:ext cx="24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92" name="Rectangle 196"/>
            <p:cNvSpPr>
              <a:spLocks noChangeArrowheads="1"/>
            </p:cNvSpPr>
            <p:nvPr/>
          </p:nvSpPr>
          <p:spPr bwMode="auto">
            <a:xfrm>
              <a:off x="2276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93" name="Rectangle 197"/>
            <p:cNvSpPr>
              <a:spLocks noChangeArrowheads="1"/>
            </p:cNvSpPr>
            <p:nvPr/>
          </p:nvSpPr>
          <p:spPr bwMode="auto">
            <a:xfrm>
              <a:off x="2329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94" name="Rectangle 198"/>
            <p:cNvSpPr>
              <a:spLocks noChangeArrowheads="1"/>
            </p:cNvSpPr>
            <p:nvPr/>
          </p:nvSpPr>
          <p:spPr bwMode="auto">
            <a:xfrm>
              <a:off x="2167" y="2815"/>
              <a:ext cx="32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95" name="Rectangle 199"/>
            <p:cNvSpPr>
              <a:spLocks noChangeArrowheads="1"/>
            </p:cNvSpPr>
            <p:nvPr/>
          </p:nvSpPr>
          <p:spPr bwMode="auto">
            <a:xfrm>
              <a:off x="2060" y="2815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96" name="Rectangle 200"/>
            <p:cNvSpPr>
              <a:spLocks noChangeArrowheads="1"/>
            </p:cNvSpPr>
            <p:nvPr/>
          </p:nvSpPr>
          <p:spPr bwMode="auto">
            <a:xfrm>
              <a:off x="2116" y="2923"/>
              <a:ext cx="28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97" name="Rectangle 201"/>
            <p:cNvSpPr>
              <a:spLocks noChangeArrowheads="1"/>
            </p:cNvSpPr>
            <p:nvPr/>
          </p:nvSpPr>
          <p:spPr bwMode="auto">
            <a:xfrm>
              <a:off x="2060" y="2923"/>
              <a:ext cx="30" cy="71"/>
            </a:xfrm>
            <a:prstGeom prst="rect">
              <a:avLst/>
            </a:prstGeom>
            <a:solidFill>
              <a:srgbClr val="26CCD8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898" name="AutoShape 202"/>
            <p:cNvSpPr>
              <a:spLocks noChangeArrowheads="1"/>
            </p:cNvSpPr>
            <p:nvPr/>
          </p:nvSpPr>
          <p:spPr bwMode="auto">
            <a:xfrm>
              <a:off x="2215" y="2808"/>
              <a:ext cx="42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899" name="AutoShape 203"/>
            <p:cNvSpPr>
              <a:spLocks noChangeArrowheads="1"/>
            </p:cNvSpPr>
            <p:nvPr/>
          </p:nvSpPr>
          <p:spPr bwMode="auto">
            <a:xfrm>
              <a:off x="2247" y="2808"/>
              <a:ext cx="7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0" name="AutoShape 204"/>
            <p:cNvSpPr>
              <a:spLocks noChangeArrowheads="1"/>
            </p:cNvSpPr>
            <p:nvPr/>
          </p:nvSpPr>
          <p:spPr bwMode="auto">
            <a:xfrm>
              <a:off x="2269" y="2808"/>
              <a:ext cx="41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1" name="AutoShape 205"/>
            <p:cNvSpPr>
              <a:spLocks noChangeArrowheads="1"/>
            </p:cNvSpPr>
            <p:nvPr/>
          </p:nvSpPr>
          <p:spPr bwMode="auto">
            <a:xfrm>
              <a:off x="2303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2" name="AutoShape 206"/>
            <p:cNvSpPr>
              <a:spLocks noChangeArrowheads="1"/>
            </p:cNvSpPr>
            <p:nvPr/>
          </p:nvSpPr>
          <p:spPr bwMode="auto">
            <a:xfrm>
              <a:off x="2324" y="2808"/>
              <a:ext cx="33" cy="86"/>
            </a:xfrm>
            <a:custGeom>
              <a:avLst/>
              <a:gdLst>
                <a:gd name="T0" fmla="*/ 0 w 217"/>
                <a:gd name="T1" fmla="*/ 0 h 373"/>
                <a:gd name="T2" fmla="*/ 0 w 217"/>
                <a:gd name="T3" fmla="*/ 0 h 373"/>
                <a:gd name="T4" fmla="*/ 0 w 217"/>
                <a:gd name="T5" fmla="*/ 0 h 373"/>
                <a:gd name="T6" fmla="*/ 0 w 217"/>
                <a:gd name="T7" fmla="*/ 0 h 373"/>
                <a:gd name="T8" fmla="*/ 0 w 217"/>
                <a:gd name="T9" fmla="*/ 0 h 373"/>
                <a:gd name="T10" fmla="*/ 0 w 217"/>
                <a:gd name="T11" fmla="*/ 0 h 373"/>
                <a:gd name="T12" fmla="*/ 0 w 217"/>
                <a:gd name="T13" fmla="*/ 0 h 373"/>
                <a:gd name="T14" fmla="*/ 0 w 217"/>
                <a:gd name="T15" fmla="*/ 0 h 373"/>
                <a:gd name="T16" fmla="*/ 0 w 217"/>
                <a:gd name="T17" fmla="*/ 0 h 373"/>
                <a:gd name="T18" fmla="*/ 0 w 217"/>
                <a:gd name="T19" fmla="*/ 0 h 373"/>
                <a:gd name="T20" fmla="*/ 0 w 217"/>
                <a:gd name="T21" fmla="*/ 0 h 373"/>
                <a:gd name="T22" fmla="*/ 0 w 217"/>
                <a:gd name="T23" fmla="*/ 0 h 373"/>
                <a:gd name="T24" fmla="*/ 0 w 217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3" name="AutoShape 207"/>
            <p:cNvSpPr>
              <a:spLocks noChangeArrowheads="1"/>
            </p:cNvSpPr>
            <p:nvPr/>
          </p:nvSpPr>
          <p:spPr bwMode="auto">
            <a:xfrm>
              <a:off x="2356" y="2808"/>
              <a:ext cx="1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4" name="AutoShape 208"/>
            <p:cNvSpPr>
              <a:spLocks noChangeArrowheads="1"/>
            </p:cNvSpPr>
            <p:nvPr/>
          </p:nvSpPr>
          <p:spPr bwMode="auto">
            <a:xfrm>
              <a:off x="2269" y="2918"/>
              <a:ext cx="41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5" name="AutoShape 209"/>
            <p:cNvSpPr>
              <a:spLocks noChangeArrowheads="1"/>
            </p:cNvSpPr>
            <p:nvPr/>
          </p:nvSpPr>
          <p:spPr bwMode="auto">
            <a:xfrm>
              <a:off x="2303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6" name="AutoShape 210"/>
            <p:cNvSpPr>
              <a:spLocks noChangeArrowheads="1"/>
            </p:cNvSpPr>
            <p:nvPr/>
          </p:nvSpPr>
          <p:spPr bwMode="auto">
            <a:xfrm>
              <a:off x="2324" y="2918"/>
              <a:ext cx="33" cy="85"/>
            </a:xfrm>
            <a:custGeom>
              <a:avLst/>
              <a:gdLst>
                <a:gd name="T0" fmla="*/ 0 w 217"/>
                <a:gd name="T1" fmla="*/ 0 h 372"/>
                <a:gd name="T2" fmla="*/ 0 w 217"/>
                <a:gd name="T3" fmla="*/ 0 h 372"/>
                <a:gd name="T4" fmla="*/ 0 w 217"/>
                <a:gd name="T5" fmla="*/ 0 h 372"/>
                <a:gd name="T6" fmla="*/ 0 w 217"/>
                <a:gd name="T7" fmla="*/ 0 h 372"/>
                <a:gd name="T8" fmla="*/ 0 w 217"/>
                <a:gd name="T9" fmla="*/ 0 h 372"/>
                <a:gd name="T10" fmla="*/ 0 w 217"/>
                <a:gd name="T11" fmla="*/ 0 h 372"/>
                <a:gd name="T12" fmla="*/ 0 w 217"/>
                <a:gd name="T13" fmla="*/ 0 h 372"/>
                <a:gd name="T14" fmla="*/ 0 w 217"/>
                <a:gd name="T15" fmla="*/ 0 h 372"/>
                <a:gd name="T16" fmla="*/ 0 w 217"/>
                <a:gd name="T17" fmla="*/ 0 h 372"/>
                <a:gd name="T18" fmla="*/ 0 w 217"/>
                <a:gd name="T19" fmla="*/ 0 h 372"/>
                <a:gd name="T20" fmla="*/ 0 w 217"/>
                <a:gd name="T21" fmla="*/ 0 h 372"/>
                <a:gd name="T22" fmla="*/ 0 w 217"/>
                <a:gd name="T23" fmla="*/ 0 h 372"/>
                <a:gd name="T24" fmla="*/ 0 w 217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7" name="AutoShape 211"/>
            <p:cNvSpPr>
              <a:spLocks noChangeArrowheads="1"/>
            </p:cNvSpPr>
            <p:nvPr/>
          </p:nvSpPr>
          <p:spPr bwMode="auto">
            <a:xfrm>
              <a:off x="2356" y="2918"/>
              <a:ext cx="1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8" name="AutoShape 212"/>
            <p:cNvSpPr>
              <a:spLocks noChangeArrowheads="1"/>
            </p:cNvSpPr>
            <p:nvPr/>
          </p:nvSpPr>
          <p:spPr bwMode="auto">
            <a:xfrm>
              <a:off x="2163" y="2808"/>
              <a:ext cx="35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09" name="AutoShape 213"/>
            <p:cNvSpPr>
              <a:spLocks noChangeArrowheads="1"/>
            </p:cNvSpPr>
            <p:nvPr/>
          </p:nvSpPr>
          <p:spPr bwMode="auto">
            <a:xfrm>
              <a:off x="2163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10" name="AutoShape 214"/>
            <p:cNvSpPr>
              <a:spLocks noChangeArrowheads="1"/>
            </p:cNvSpPr>
            <p:nvPr/>
          </p:nvSpPr>
          <p:spPr bwMode="auto">
            <a:xfrm>
              <a:off x="2108" y="2808"/>
              <a:ext cx="39" cy="86"/>
            </a:xfrm>
            <a:custGeom>
              <a:avLst/>
              <a:gdLst>
                <a:gd name="T0" fmla="*/ 0 w 216"/>
                <a:gd name="T1" fmla="*/ 0 h 373"/>
                <a:gd name="T2" fmla="*/ 0 w 216"/>
                <a:gd name="T3" fmla="*/ 0 h 373"/>
                <a:gd name="T4" fmla="*/ 0 w 216"/>
                <a:gd name="T5" fmla="*/ 0 h 373"/>
                <a:gd name="T6" fmla="*/ 0 w 216"/>
                <a:gd name="T7" fmla="*/ 0 h 373"/>
                <a:gd name="T8" fmla="*/ 0 w 216"/>
                <a:gd name="T9" fmla="*/ 0 h 373"/>
                <a:gd name="T10" fmla="*/ 0 w 216"/>
                <a:gd name="T11" fmla="*/ 0 h 373"/>
                <a:gd name="T12" fmla="*/ 0 w 216"/>
                <a:gd name="T13" fmla="*/ 0 h 373"/>
                <a:gd name="T14" fmla="*/ 0 w 216"/>
                <a:gd name="T15" fmla="*/ 0 h 373"/>
                <a:gd name="T16" fmla="*/ 0 w 216"/>
                <a:gd name="T17" fmla="*/ 0 h 373"/>
                <a:gd name="T18" fmla="*/ 0 w 216"/>
                <a:gd name="T19" fmla="*/ 0 h 373"/>
                <a:gd name="T20" fmla="*/ 0 w 216"/>
                <a:gd name="T21" fmla="*/ 0 h 373"/>
                <a:gd name="T22" fmla="*/ 0 w 216"/>
                <a:gd name="T23" fmla="*/ 0 h 373"/>
                <a:gd name="T24" fmla="*/ 0 w 216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11" name="AutoShape 215"/>
            <p:cNvSpPr>
              <a:spLocks noChangeArrowheads="1"/>
            </p:cNvSpPr>
            <p:nvPr/>
          </p:nvSpPr>
          <p:spPr bwMode="auto">
            <a:xfrm>
              <a:off x="2108" y="2808"/>
              <a:ext cx="2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12" name="AutoShape 216"/>
            <p:cNvSpPr>
              <a:spLocks noChangeArrowheads="1"/>
            </p:cNvSpPr>
            <p:nvPr/>
          </p:nvSpPr>
          <p:spPr bwMode="auto">
            <a:xfrm>
              <a:off x="2057" y="2808"/>
              <a:ext cx="44" cy="86"/>
            </a:xfrm>
            <a:custGeom>
              <a:avLst/>
              <a:gdLst>
                <a:gd name="T0" fmla="*/ 0 w 215"/>
                <a:gd name="T1" fmla="*/ 0 h 373"/>
                <a:gd name="T2" fmla="*/ 0 w 215"/>
                <a:gd name="T3" fmla="*/ 0 h 373"/>
                <a:gd name="T4" fmla="*/ 0 w 215"/>
                <a:gd name="T5" fmla="*/ 0 h 373"/>
                <a:gd name="T6" fmla="*/ 0 w 215"/>
                <a:gd name="T7" fmla="*/ 0 h 373"/>
                <a:gd name="T8" fmla="*/ 0 w 215"/>
                <a:gd name="T9" fmla="*/ 0 h 373"/>
                <a:gd name="T10" fmla="*/ 0 w 215"/>
                <a:gd name="T11" fmla="*/ 0 h 373"/>
                <a:gd name="T12" fmla="*/ 0 w 215"/>
                <a:gd name="T13" fmla="*/ 0 h 373"/>
                <a:gd name="T14" fmla="*/ 0 w 215"/>
                <a:gd name="T15" fmla="*/ 0 h 373"/>
                <a:gd name="T16" fmla="*/ 0 w 215"/>
                <a:gd name="T17" fmla="*/ 0 h 373"/>
                <a:gd name="T18" fmla="*/ 0 w 215"/>
                <a:gd name="T19" fmla="*/ 0 h 373"/>
                <a:gd name="T20" fmla="*/ 0 w 215"/>
                <a:gd name="T21" fmla="*/ 0 h 373"/>
                <a:gd name="T22" fmla="*/ 0 w 215"/>
                <a:gd name="T23" fmla="*/ 0 h 373"/>
                <a:gd name="T24" fmla="*/ 0 w 215"/>
                <a:gd name="T25" fmla="*/ 0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13" name="AutoShape 217"/>
            <p:cNvSpPr>
              <a:spLocks noChangeArrowheads="1"/>
            </p:cNvSpPr>
            <p:nvPr/>
          </p:nvSpPr>
          <p:spPr bwMode="auto">
            <a:xfrm>
              <a:off x="2057" y="2808"/>
              <a:ext cx="4" cy="86"/>
            </a:xfrm>
            <a:custGeom>
              <a:avLst/>
              <a:gdLst>
                <a:gd name="T0" fmla="*/ 0 w 29"/>
                <a:gd name="T1" fmla="*/ 0 h 373"/>
                <a:gd name="T2" fmla="*/ 0 w 29"/>
                <a:gd name="T3" fmla="*/ 0 h 373"/>
                <a:gd name="T4" fmla="*/ 0 w 29"/>
                <a:gd name="T5" fmla="*/ 0 h 373"/>
                <a:gd name="T6" fmla="*/ 0 w 29"/>
                <a:gd name="T7" fmla="*/ 0 h 373"/>
                <a:gd name="T8" fmla="*/ 0 w 29"/>
                <a:gd name="T9" fmla="*/ 0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14" name="AutoShape 218"/>
            <p:cNvSpPr>
              <a:spLocks noChangeArrowheads="1"/>
            </p:cNvSpPr>
            <p:nvPr/>
          </p:nvSpPr>
          <p:spPr bwMode="auto">
            <a:xfrm>
              <a:off x="2108" y="2918"/>
              <a:ext cx="39" cy="85"/>
            </a:xfrm>
            <a:custGeom>
              <a:avLst/>
              <a:gdLst>
                <a:gd name="T0" fmla="*/ 0 w 216"/>
                <a:gd name="T1" fmla="*/ 0 h 372"/>
                <a:gd name="T2" fmla="*/ 0 w 216"/>
                <a:gd name="T3" fmla="*/ 0 h 372"/>
                <a:gd name="T4" fmla="*/ 0 w 216"/>
                <a:gd name="T5" fmla="*/ 0 h 372"/>
                <a:gd name="T6" fmla="*/ 0 w 216"/>
                <a:gd name="T7" fmla="*/ 0 h 372"/>
                <a:gd name="T8" fmla="*/ 0 w 216"/>
                <a:gd name="T9" fmla="*/ 0 h 372"/>
                <a:gd name="T10" fmla="*/ 0 w 216"/>
                <a:gd name="T11" fmla="*/ 0 h 372"/>
                <a:gd name="T12" fmla="*/ 0 w 216"/>
                <a:gd name="T13" fmla="*/ 0 h 372"/>
                <a:gd name="T14" fmla="*/ 0 w 216"/>
                <a:gd name="T15" fmla="*/ 0 h 372"/>
                <a:gd name="T16" fmla="*/ 0 w 216"/>
                <a:gd name="T17" fmla="*/ 0 h 372"/>
                <a:gd name="T18" fmla="*/ 0 w 216"/>
                <a:gd name="T19" fmla="*/ 0 h 372"/>
                <a:gd name="T20" fmla="*/ 0 w 216"/>
                <a:gd name="T21" fmla="*/ 0 h 372"/>
                <a:gd name="T22" fmla="*/ 0 w 216"/>
                <a:gd name="T23" fmla="*/ 0 h 372"/>
                <a:gd name="T24" fmla="*/ 0 w 216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15" name="AutoShape 219"/>
            <p:cNvSpPr>
              <a:spLocks noChangeArrowheads="1"/>
            </p:cNvSpPr>
            <p:nvPr/>
          </p:nvSpPr>
          <p:spPr bwMode="auto">
            <a:xfrm>
              <a:off x="2108" y="2918"/>
              <a:ext cx="2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16" name="AutoShape 220"/>
            <p:cNvSpPr>
              <a:spLocks noChangeArrowheads="1"/>
            </p:cNvSpPr>
            <p:nvPr/>
          </p:nvSpPr>
          <p:spPr bwMode="auto">
            <a:xfrm>
              <a:off x="2057" y="2918"/>
              <a:ext cx="44" cy="85"/>
            </a:xfrm>
            <a:custGeom>
              <a:avLst/>
              <a:gdLst>
                <a:gd name="T0" fmla="*/ 0 w 215"/>
                <a:gd name="T1" fmla="*/ 0 h 372"/>
                <a:gd name="T2" fmla="*/ 0 w 215"/>
                <a:gd name="T3" fmla="*/ 0 h 372"/>
                <a:gd name="T4" fmla="*/ 0 w 215"/>
                <a:gd name="T5" fmla="*/ 0 h 372"/>
                <a:gd name="T6" fmla="*/ 0 w 215"/>
                <a:gd name="T7" fmla="*/ 0 h 372"/>
                <a:gd name="T8" fmla="*/ 0 w 215"/>
                <a:gd name="T9" fmla="*/ 0 h 372"/>
                <a:gd name="T10" fmla="*/ 0 w 215"/>
                <a:gd name="T11" fmla="*/ 0 h 372"/>
                <a:gd name="T12" fmla="*/ 0 w 215"/>
                <a:gd name="T13" fmla="*/ 0 h 372"/>
                <a:gd name="T14" fmla="*/ 0 w 215"/>
                <a:gd name="T15" fmla="*/ 0 h 372"/>
                <a:gd name="T16" fmla="*/ 0 w 215"/>
                <a:gd name="T17" fmla="*/ 0 h 372"/>
                <a:gd name="T18" fmla="*/ 0 w 215"/>
                <a:gd name="T19" fmla="*/ 0 h 372"/>
                <a:gd name="T20" fmla="*/ 0 w 215"/>
                <a:gd name="T21" fmla="*/ 0 h 372"/>
                <a:gd name="T22" fmla="*/ 0 w 215"/>
                <a:gd name="T23" fmla="*/ 0 h 372"/>
                <a:gd name="T24" fmla="*/ 0 w 215"/>
                <a:gd name="T25" fmla="*/ 0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17" name="AutoShape 221"/>
            <p:cNvSpPr>
              <a:spLocks noChangeArrowheads="1"/>
            </p:cNvSpPr>
            <p:nvPr/>
          </p:nvSpPr>
          <p:spPr bwMode="auto">
            <a:xfrm>
              <a:off x="2057" y="2918"/>
              <a:ext cx="4" cy="85"/>
            </a:xfrm>
            <a:custGeom>
              <a:avLst/>
              <a:gdLst>
                <a:gd name="T0" fmla="*/ 0 w 29"/>
                <a:gd name="T1" fmla="*/ 0 h 372"/>
                <a:gd name="T2" fmla="*/ 0 w 29"/>
                <a:gd name="T3" fmla="*/ 0 h 372"/>
                <a:gd name="T4" fmla="*/ 0 w 29"/>
                <a:gd name="T5" fmla="*/ 0 h 372"/>
                <a:gd name="T6" fmla="*/ 0 w 29"/>
                <a:gd name="T7" fmla="*/ 0 h 372"/>
                <a:gd name="T8" fmla="*/ 0 w 29"/>
                <a:gd name="T9" fmla="*/ 0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  <p:sp>
          <p:nvSpPr>
            <p:cNvPr id="33918" name="Rectangle 222"/>
            <p:cNvSpPr>
              <a:spLocks noChangeArrowheads="1"/>
            </p:cNvSpPr>
            <p:nvPr/>
          </p:nvSpPr>
          <p:spPr bwMode="auto">
            <a:xfrm>
              <a:off x="2215" y="2851"/>
              <a:ext cx="42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919" name="Rectangle 223"/>
            <p:cNvSpPr>
              <a:spLocks noChangeArrowheads="1"/>
            </p:cNvSpPr>
            <p:nvPr/>
          </p:nvSpPr>
          <p:spPr bwMode="auto">
            <a:xfrm>
              <a:off x="2269" y="2851"/>
              <a:ext cx="41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920" name="Rectangle 224"/>
            <p:cNvSpPr>
              <a:spLocks noChangeArrowheads="1"/>
            </p:cNvSpPr>
            <p:nvPr/>
          </p:nvSpPr>
          <p:spPr bwMode="auto">
            <a:xfrm>
              <a:off x="2324" y="2851"/>
              <a:ext cx="33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921" name="Rectangle 225"/>
            <p:cNvSpPr>
              <a:spLocks noChangeArrowheads="1"/>
            </p:cNvSpPr>
            <p:nvPr/>
          </p:nvSpPr>
          <p:spPr bwMode="auto">
            <a:xfrm>
              <a:off x="2163" y="2851"/>
              <a:ext cx="35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922" name="Rectangle 226"/>
            <p:cNvSpPr>
              <a:spLocks noChangeArrowheads="1"/>
            </p:cNvSpPr>
            <p:nvPr/>
          </p:nvSpPr>
          <p:spPr bwMode="auto">
            <a:xfrm>
              <a:off x="2108" y="2851"/>
              <a:ext cx="39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923" name="Rectangle 227"/>
            <p:cNvSpPr>
              <a:spLocks noChangeArrowheads="1"/>
            </p:cNvSpPr>
            <p:nvPr/>
          </p:nvSpPr>
          <p:spPr bwMode="auto">
            <a:xfrm>
              <a:off x="2057" y="2851"/>
              <a:ext cx="44" cy="3"/>
            </a:xfrm>
            <a:prstGeom prst="rect">
              <a:avLst/>
            </a:pr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pPr algn="ctr" defTabSz="1722438">
                <a:lnSpc>
                  <a:spcPct val="62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</a:pPr>
              <a:endParaRPr lang="ru-RU" sz="1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924" name="AutoShape 228"/>
            <p:cNvSpPr>
              <a:spLocks noChangeArrowheads="1"/>
            </p:cNvSpPr>
            <p:nvPr/>
          </p:nvSpPr>
          <p:spPr bwMode="auto">
            <a:xfrm>
              <a:off x="2150" y="2813"/>
              <a:ext cx="4" cy="8"/>
            </a:xfrm>
            <a:custGeom>
              <a:avLst/>
              <a:gdLst>
                <a:gd name="T0" fmla="*/ 0 w 37"/>
                <a:gd name="T1" fmla="*/ 0 h 38"/>
                <a:gd name="T2" fmla="*/ 0 w 37"/>
                <a:gd name="T3" fmla="*/ 0 h 38"/>
                <a:gd name="T4" fmla="*/ 0 w 37"/>
                <a:gd name="T5" fmla="*/ 0 h 38"/>
                <a:gd name="T6" fmla="*/ 0 w 37"/>
                <a:gd name="T7" fmla="*/ 0 h 38"/>
                <a:gd name="T8" fmla="*/ 0 w 37"/>
                <a:gd name="T9" fmla="*/ 0 h 38"/>
                <a:gd name="T10" fmla="*/ 0 w 37"/>
                <a:gd name="T11" fmla="*/ 0 h 38"/>
                <a:gd name="T12" fmla="*/ 0 w 37"/>
                <a:gd name="T13" fmla="*/ 0 h 38"/>
                <a:gd name="T14" fmla="*/ 0 w 37"/>
                <a:gd name="T15" fmla="*/ 0 h 38"/>
                <a:gd name="T16" fmla="*/ 0 w 37"/>
                <a:gd name="T17" fmla="*/ 0 h 38"/>
                <a:gd name="T18" fmla="*/ 0 w 37"/>
                <a:gd name="T19" fmla="*/ 0 h 38"/>
                <a:gd name="T20" fmla="*/ 0 w 37"/>
                <a:gd name="T21" fmla="*/ 0 h 38"/>
                <a:gd name="T22" fmla="*/ 0 w 37"/>
                <a:gd name="T23" fmla="*/ 0 h 38"/>
                <a:gd name="T24" fmla="*/ 0 w 37"/>
                <a:gd name="T25" fmla="*/ 0 h 38"/>
                <a:gd name="T26" fmla="*/ 0 w 37"/>
                <a:gd name="T27" fmla="*/ 0 h 38"/>
                <a:gd name="T28" fmla="*/ 0 w 37"/>
                <a:gd name="T29" fmla="*/ 0 h 38"/>
                <a:gd name="T30" fmla="*/ 0 w 37"/>
                <a:gd name="T31" fmla="*/ 0 h 38"/>
                <a:gd name="T32" fmla="*/ 0 w 37"/>
                <a:gd name="T33" fmla="*/ 0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lIns="250709" tIns="125359" rIns="250709" bIns="125359" anchor="ctr"/>
            <a:lstStyle/>
            <a:p>
              <a:endParaRPr lang="ru-RU"/>
            </a:p>
          </p:txBody>
        </p:sp>
      </p:grpSp>
      <p:cxnSp>
        <p:nvCxnSpPr>
          <p:cNvPr id="36" name="Прямая со стрелкой 35"/>
          <p:cNvCxnSpPr>
            <a:cxnSpLocks noChangeShapeType="1"/>
          </p:cNvCxnSpPr>
          <p:nvPr/>
        </p:nvCxnSpPr>
        <p:spPr bwMode="auto">
          <a:xfrm flipH="1" flipV="1">
            <a:off x="1208088" y="2781300"/>
            <a:ext cx="2000250" cy="195263"/>
          </a:xfrm>
          <a:prstGeom prst="straightConnector1">
            <a:avLst/>
          </a:prstGeom>
          <a:noFill/>
          <a:ln w="0" algn="ctr">
            <a:solidFill>
              <a:schemeClr val="tx1"/>
            </a:solidFill>
            <a:round/>
            <a:headEnd type="triangle" w="lg" len="lg"/>
            <a:tailEnd type="triangle" w="lg" len="lg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33836" name="Прямоугольник 40"/>
          <p:cNvSpPr>
            <a:spLocks noChangeArrowheads="1"/>
          </p:cNvSpPr>
          <p:nvPr/>
        </p:nvSpPr>
        <p:spPr bwMode="auto">
          <a:xfrm rot="302873">
            <a:off x="1784350" y="2924175"/>
            <a:ext cx="573088" cy="214313"/>
          </a:xfrm>
          <a:prstGeom prst="rect">
            <a:avLst/>
          </a:prstGeom>
          <a:solidFill>
            <a:srgbClr val="FFFEFF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lIns="128016" tIns="64008" rIns="128016" bIns="64008" anchor="ctr"/>
          <a:lstStyle/>
          <a:p>
            <a:pPr algn="ctr" defTabSz="1279525"/>
            <a:r>
              <a:rPr lang="ru-RU" sz="9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12 км</a:t>
            </a:r>
          </a:p>
        </p:txBody>
      </p:sp>
      <p:sp>
        <p:nvSpPr>
          <p:cNvPr id="33837" name="Прямоугольник 41"/>
          <p:cNvSpPr>
            <a:spLocks noChangeArrowheads="1"/>
          </p:cNvSpPr>
          <p:nvPr/>
        </p:nvSpPr>
        <p:spPr bwMode="auto">
          <a:xfrm rot="559416">
            <a:off x="1857375" y="2636838"/>
            <a:ext cx="571500" cy="212725"/>
          </a:xfrm>
          <a:prstGeom prst="rect">
            <a:avLst/>
          </a:prstGeom>
          <a:solidFill>
            <a:srgbClr val="FFFEFF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lIns="128016" tIns="64008" rIns="128016" bIns="64008" anchor="ctr"/>
          <a:lstStyle/>
          <a:p>
            <a:pPr algn="ctr" defTabSz="1279525"/>
            <a:r>
              <a:rPr lang="ru-RU" sz="9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 км</a:t>
            </a:r>
          </a:p>
        </p:txBody>
      </p:sp>
      <p:grpSp>
        <p:nvGrpSpPr>
          <p:cNvPr id="76" name="Group 53"/>
          <p:cNvGrpSpPr>
            <a:grpSpLocks/>
          </p:cNvGrpSpPr>
          <p:nvPr/>
        </p:nvGrpSpPr>
        <p:grpSpPr bwMode="auto">
          <a:xfrm>
            <a:off x="282178" y="2591047"/>
            <a:ext cx="499768" cy="262256"/>
            <a:chOff x="2293" y="3988"/>
            <a:chExt cx="814" cy="246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grpSpPr>
        <p:sp>
          <p:nvSpPr>
            <p:cNvPr id="77" name="Rectangle 54"/>
            <p:cNvSpPr>
              <a:spLocks noChangeArrowheads="1"/>
            </p:cNvSpPr>
            <p:nvPr/>
          </p:nvSpPr>
          <p:spPr bwMode="auto">
            <a:xfrm>
              <a:off x="2702" y="3988"/>
              <a:ext cx="405" cy="246"/>
            </a:xfrm>
            <a:prstGeom prst="rect">
              <a:avLst/>
            </a:prstGeom>
            <a:grpFill/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2689" tIns="12689" rIns="12689" bIns="12689" anchor="ctr"/>
            <a:lstStyle/>
            <a:p>
              <a:pPr algn="ctr" defTabSz="912703">
                <a:defRPr/>
              </a:pPr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ЦРБ</a:t>
              </a:r>
            </a:p>
            <a:p>
              <a:pPr algn="ctr" defTabSz="912703">
                <a:defRPr/>
              </a:pPr>
              <a:r>
                <a:rPr lang="ru-RU" sz="800" dirty="0">
                  <a:latin typeface="Times New Roman" pitchFamily="18" charset="0"/>
                  <a:cs typeface="Times New Roman" pitchFamily="18" charset="0"/>
                </a:rPr>
                <a:t>500</a:t>
              </a:r>
            </a:p>
          </p:txBody>
        </p:sp>
        <p:grpSp>
          <p:nvGrpSpPr>
            <p:cNvPr id="78" name="Group 56"/>
            <p:cNvGrpSpPr>
              <a:grpSpLocks/>
            </p:cNvGrpSpPr>
            <p:nvPr/>
          </p:nvGrpSpPr>
          <p:grpSpPr bwMode="auto">
            <a:xfrm>
              <a:off x="2293" y="4020"/>
              <a:ext cx="361" cy="211"/>
              <a:chOff x="0" y="1"/>
              <a:chExt cx="20000" cy="19999"/>
            </a:xfrm>
            <a:grpFill/>
          </p:grpSpPr>
          <p:sp>
            <p:nvSpPr>
              <p:cNvPr id="79" name="Rectangle 57"/>
              <p:cNvSpPr>
                <a:spLocks noChangeArrowheads="1"/>
              </p:cNvSpPr>
              <p:nvPr/>
            </p:nvSpPr>
            <p:spPr bwMode="auto">
              <a:xfrm>
                <a:off x="0" y="7756"/>
                <a:ext cx="20000" cy="12244"/>
              </a:xfrm>
              <a:prstGeom prst="rect">
                <a:avLst/>
              </a:prstGeom>
              <a:grpFill/>
              <a:ln w="63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91347" tIns="45674" rIns="91347" bIns="45674" anchor="ctr"/>
              <a:lstStyle/>
              <a:p>
                <a:pPr algn="ctr" defTabSz="912703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0" name="Line 58"/>
              <p:cNvSpPr>
                <a:spLocks noChangeShapeType="1"/>
              </p:cNvSpPr>
              <p:nvPr/>
            </p:nvSpPr>
            <p:spPr bwMode="auto">
              <a:xfrm flipV="1">
                <a:off x="161" y="1"/>
                <a:ext cx="10170" cy="777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 defTabSz="953744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  <p:sp>
            <p:nvSpPr>
              <p:cNvPr id="81" name="Line 59"/>
              <p:cNvSpPr>
                <a:spLocks noChangeShapeType="1"/>
              </p:cNvSpPr>
              <p:nvPr/>
            </p:nvSpPr>
            <p:spPr bwMode="auto">
              <a:xfrm>
                <a:off x="10475" y="1"/>
                <a:ext cx="9364" cy="7309"/>
              </a:xfrm>
              <a:prstGeom prst="line">
                <a:avLst/>
              </a:prstGeom>
              <a:grpFill/>
              <a:ln w="635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anchor="ctr"/>
              <a:lstStyle/>
              <a:p>
                <a:pPr algn="ctr" defTabSz="953744">
                  <a:defRPr/>
                </a:pPr>
                <a:endParaRPr lang="ru-RU" sz="800" dirty="0">
                  <a:cs typeface="Times New Roman" pitchFamily="18" charset="0"/>
                </a:endParaRPr>
              </a:p>
            </p:txBody>
          </p:sp>
        </p:grpSp>
      </p:grpSp>
      <p:sp>
        <p:nvSpPr>
          <p:cNvPr id="70" name="Line 58"/>
          <p:cNvSpPr>
            <a:spLocks noChangeShapeType="1"/>
          </p:cNvSpPr>
          <p:nvPr/>
        </p:nvSpPr>
        <p:spPr bwMode="auto">
          <a:xfrm>
            <a:off x="415925" y="1196975"/>
            <a:ext cx="0" cy="43973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/>
            <a:tailEnd type="oval"/>
          </a:ln>
        </p:spPr>
        <p:txBody>
          <a:bodyPr wrap="none" anchor="ctr"/>
          <a:lstStyle/>
          <a:p>
            <a:pPr defTabSz="953744">
              <a:defRPr/>
            </a:pPr>
            <a:endParaRPr lang="ru-RU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8" name="Freeform 62"/>
          <p:cNvSpPr>
            <a:spLocks/>
          </p:cNvSpPr>
          <p:nvPr/>
        </p:nvSpPr>
        <p:spPr bwMode="auto">
          <a:xfrm>
            <a:off x="415925" y="1196975"/>
            <a:ext cx="431800" cy="241300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347" tIns="45674" rIns="91347" bIns="45674"/>
          <a:lstStyle/>
          <a:p>
            <a:pPr algn="ctr" defTabSz="912813">
              <a:defRPr/>
            </a:pPr>
            <a:endParaRPr lang="ru-RU" sz="21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9" name="Text Box 63"/>
          <p:cNvSpPr txBox="1">
            <a:spLocks noChangeArrowheads="1"/>
          </p:cNvSpPr>
          <p:nvPr/>
        </p:nvSpPr>
        <p:spPr bwMode="auto">
          <a:xfrm>
            <a:off x="415925" y="1219200"/>
            <a:ext cx="434975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5324" rIns="0" bIns="35324" anchor="ctr">
            <a:spAutoFit/>
          </a:bodyPr>
          <a:lstStyle/>
          <a:p>
            <a:pPr algn="ctr" defTabSz="709613" eaLnBrk="0" hangingPunct="0">
              <a:defRPr/>
            </a:pPr>
            <a:r>
              <a:rPr lang="ru-RU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ПЧ - 15</a:t>
            </a:r>
          </a:p>
        </p:txBody>
      </p:sp>
      <p:pic>
        <p:nvPicPr>
          <p:cNvPr id="73" name="Picture 16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4488" y="1989138"/>
            <a:ext cx="404812" cy="330200"/>
          </a:xfrm>
          <a:prstGeom prst="rect">
            <a:avLst/>
          </a:prstGeom>
          <a:noFill/>
          <a:ln>
            <a:noFill/>
          </a:ln>
          <a:effectLst>
            <a:outerShdw dist="12700" dir="5400000" algn="ctr" rotWithShape="0">
              <a:schemeClr val="tx1"/>
            </a:outerShdw>
          </a:effectLst>
          <a:extLst/>
        </p:spPr>
      </p:pic>
      <p:cxnSp>
        <p:nvCxnSpPr>
          <p:cNvPr id="2" name="Прямая со стрелкой 35"/>
          <p:cNvCxnSpPr>
            <a:cxnSpLocks noChangeShapeType="1"/>
          </p:cNvCxnSpPr>
          <p:nvPr/>
        </p:nvCxnSpPr>
        <p:spPr bwMode="auto">
          <a:xfrm flipH="1" flipV="1">
            <a:off x="992188" y="1412875"/>
            <a:ext cx="2343150" cy="1189038"/>
          </a:xfrm>
          <a:prstGeom prst="straightConnector1">
            <a:avLst/>
          </a:prstGeom>
          <a:noFill/>
          <a:ln w="0" algn="ctr">
            <a:solidFill>
              <a:schemeClr val="tx1"/>
            </a:solidFill>
            <a:round/>
            <a:headEnd type="triangle" w="lg" len="lg"/>
            <a:tailEnd type="triangle" w="lg" len="lg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3" name="Прямая со стрелкой 35"/>
          <p:cNvCxnSpPr>
            <a:cxnSpLocks noChangeShapeType="1"/>
          </p:cNvCxnSpPr>
          <p:nvPr/>
        </p:nvCxnSpPr>
        <p:spPr bwMode="auto">
          <a:xfrm flipH="1" flipV="1">
            <a:off x="1065213" y="2420938"/>
            <a:ext cx="2111375" cy="225425"/>
          </a:xfrm>
          <a:prstGeom prst="straightConnector1">
            <a:avLst/>
          </a:prstGeom>
          <a:noFill/>
          <a:ln w="0" algn="ctr">
            <a:solidFill>
              <a:schemeClr val="tx1"/>
            </a:solidFill>
            <a:round/>
            <a:headEnd type="triangle" w="lg" len="lg"/>
            <a:tailEnd type="triangle" w="lg" len="lg"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33845" name="Прямоугольник 41"/>
          <p:cNvSpPr>
            <a:spLocks noChangeArrowheads="1"/>
          </p:cNvSpPr>
          <p:nvPr/>
        </p:nvSpPr>
        <p:spPr bwMode="auto">
          <a:xfrm rot="1377036">
            <a:off x="1712913" y="2060575"/>
            <a:ext cx="571500" cy="212725"/>
          </a:xfrm>
          <a:prstGeom prst="rect">
            <a:avLst/>
          </a:prstGeom>
          <a:solidFill>
            <a:srgbClr val="FFFEFF"/>
          </a:solidFill>
          <a:ln w="0" algn="ctr">
            <a:solidFill>
              <a:srgbClr val="000000"/>
            </a:solidFill>
            <a:miter lim="800000"/>
            <a:headEnd/>
            <a:tailEnd/>
          </a:ln>
        </p:spPr>
        <p:txBody>
          <a:bodyPr lIns="128016" tIns="64008" rIns="128016" bIns="64008" anchor="ctr"/>
          <a:lstStyle/>
          <a:p>
            <a:pPr algn="ctr" defTabSz="1279525"/>
            <a:r>
              <a:rPr lang="ru-RU" sz="9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 км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Группа 2"/>
          <p:cNvGrpSpPr>
            <a:grpSpLocks/>
          </p:cNvGrpSpPr>
          <p:nvPr/>
        </p:nvGrpSpPr>
        <p:grpSpPr bwMode="auto">
          <a:xfrm rot="10800000">
            <a:off x="1928813" y="5013325"/>
            <a:ext cx="4895850" cy="1441450"/>
            <a:chOff x="2513013" y="3216275"/>
            <a:chExt cx="7945437" cy="4387850"/>
          </a:xfrm>
        </p:grpSpPr>
        <p:sp>
          <p:nvSpPr>
            <p:cNvPr id="2" name="Прямоугольник 19"/>
            <p:cNvSpPr>
              <a:spLocks noChangeArrowheads="1"/>
            </p:cNvSpPr>
            <p:nvPr/>
          </p:nvSpPr>
          <p:spPr bwMode="auto">
            <a:xfrm>
              <a:off x="2513013" y="3216275"/>
              <a:ext cx="7945437" cy="438785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defTabSz="953744">
                <a:defRPr/>
              </a:pPr>
              <a:endParaRPr lang="ru-RU">
                <a:solidFill>
                  <a:schemeClr val="dk1"/>
                </a:solidFill>
                <a:latin typeface="+mn-lt"/>
              </a:endParaRPr>
            </a:p>
          </p:txBody>
        </p:sp>
        <p:grpSp>
          <p:nvGrpSpPr>
            <p:cNvPr id="34836" name="Группа 109"/>
            <p:cNvGrpSpPr>
              <a:grpSpLocks/>
            </p:cNvGrpSpPr>
            <p:nvPr/>
          </p:nvGrpSpPr>
          <p:grpSpPr bwMode="auto">
            <a:xfrm>
              <a:off x="2514599" y="3217863"/>
              <a:ext cx="7918461" cy="4386262"/>
              <a:chOff x="11012486" y="4158877"/>
              <a:chExt cx="715985" cy="324038"/>
            </a:xfrm>
          </p:grpSpPr>
          <p:cxnSp>
            <p:nvCxnSpPr>
              <p:cNvPr id="3" name="Прямая соединительная линия 21"/>
              <p:cNvCxnSpPr/>
              <p:nvPr/>
            </p:nvCxnSpPr>
            <p:spPr>
              <a:xfrm rot="16200000" flipH="1">
                <a:off x="11371904" y="4161212"/>
                <a:ext cx="0" cy="314252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4" name="Прямая соединительная линия 23"/>
              <p:cNvCxnSpPr/>
              <p:nvPr/>
            </p:nvCxnSpPr>
            <p:spPr>
              <a:xfrm flipV="1">
                <a:off x="11528564" y="4159474"/>
                <a:ext cx="200805" cy="15957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5" name="Прямая соединительная линия 24"/>
              <p:cNvCxnSpPr/>
              <p:nvPr/>
            </p:nvCxnSpPr>
            <p:spPr>
              <a:xfrm flipH="1" flipV="1">
                <a:off x="11528564" y="4319052"/>
                <a:ext cx="200805" cy="16457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6" name="Прямая соединительная линия 25"/>
              <p:cNvCxnSpPr/>
              <p:nvPr/>
            </p:nvCxnSpPr>
            <p:spPr>
              <a:xfrm flipH="1" flipV="1">
                <a:off x="11013507" y="4159474"/>
                <a:ext cx="200805" cy="15957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7" name="Прямая соединительная линия 26"/>
              <p:cNvCxnSpPr/>
              <p:nvPr/>
            </p:nvCxnSpPr>
            <p:spPr>
              <a:xfrm flipV="1">
                <a:off x="11013507" y="4319052"/>
                <a:ext cx="200805" cy="164577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34818" name="Группа 2"/>
          <p:cNvGrpSpPr>
            <a:grpSpLocks/>
          </p:cNvGrpSpPr>
          <p:nvPr/>
        </p:nvGrpSpPr>
        <p:grpSpPr bwMode="auto">
          <a:xfrm rot="5400000">
            <a:off x="2504281" y="3501232"/>
            <a:ext cx="2160587" cy="863600"/>
            <a:chOff x="2513013" y="3216275"/>
            <a:chExt cx="7945437" cy="4387850"/>
          </a:xfrm>
        </p:grpSpPr>
        <p:sp>
          <p:nvSpPr>
            <p:cNvPr id="8" name="Прямоугольник 19"/>
            <p:cNvSpPr>
              <a:spLocks noChangeArrowheads="1"/>
            </p:cNvSpPr>
            <p:nvPr/>
          </p:nvSpPr>
          <p:spPr bwMode="auto">
            <a:xfrm>
              <a:off x="2513013" y="3216275"/>
              <a:ext cx="7945437" cy="438785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953744">
                <a:defRPr/>
              </a:pPr>
              <a:endParaRPr lang="ru-RU">
                <a:solidFill>
                  <a:schemeClr val="dk1"/>
                </a:solidFill>
                <a:latin typeface="+mn-lt"/>
              </a:endParaRPr>
            </a:p>
          </p:txBody>
        </p:sp>
        <p:grpSp>
          <p:nvGrpSpPr>
            <p:cNvPr id="34829" name="Группа 109"/>
            <p:cNvGrpSpPr>
              <a:grpSpLocks/>
            </p:cNvGrpSpPr>
            <p:nvPr/>
          </p:nvGrpSpPr>
          <p:grpSpPr bwMode="auto">
            <a:xfrm>
              <a:off x="2514599" y="3217863"/>
              <a:ext cx="7918461" cy="4386262"/>
              <a:chOff x="11012486" y="4158877"/>
              <a:chExt cx="715985" cy="324038"/>
            </a:xfrm>
          </p:grpSpPr>
          <p:cxnSp>
            <p:nvCxnSpPr>
              <p:cNvPr id="9" name="Прямая соединительная линия 21"/>
              <p:cNvCxnSpPr/>
              <p:nvPr/>
            </p:nvCxnSpPr>
            <p:spPr>
              <a:xfrm rot="16200000" flipH="1">
                <a:off x="11370499" y="4161413"/>
                <a:ext cx="0" cy="314080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0" name="Прямая соединительная линия 23"/>
              <p:cNvCxnSpPr/>
              <p:nvPr/>
            </p:nvCxnSpPr>
            <p:spPr>
              <a:xfrm flipV="1">
                <a:off x="11527539" y="4158759"/>
                <a:ext cx="201116" cy="159694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1" name="Прямая соединительная линия 24"/>
              <p:cNvCxnSpPr/>
              <p:nvPr/>
            </p:nvCxnSpPr>
            <p:spPr>
              <a:xfrm flipH="1" flipV="1">
                <a:off x="11527539" y="4318454"/>
                <a:ext cx="201116" cy="164461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2" name="Прямая соединительная линия 25"/>
              <p:cNvCxnSpPr/>
              <p:nvPr/>
            </p:nvCxnSpPr>
            <p:spPr>
              <a:xfrm flipH="1" flipV="1">
                <a:off x="11012343" y="4158759"/>
                <a:ext cx="201116" cy="159694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13" name="Прямая соединительная линия 26"/>
              <p:cNvCxnSpPr/>
              <p:nvPr/>
            </p:nvCxnSpPr>
            <p:spPr>
              <a:xfrm flipV="1">
                <a:off x="11012343" y="4318454"/>
                <a:ext cx="201116" cy="164461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grpSp>
        <p:nvGrpSpPr>
          <p:cNvPr id="34819" name="Группа 2"/>
          <p:cNvGrpSpPr>
            <a:grpSpLocks/>
          </p:cNvGrpSpPr>
          <p:nvPr/>
        </p:nvGrpSpPr>
        <p:grpSpPr bwMode="auto">
          <a:xfrm rot="10800000">
            <a:off x="1857375" y="1700213"/>
            <a:ext cx="2160588" cy="1152525"/>
            <a:chOff x="2513013" y="3216275"/>
            <a:chExt cx="7945437" cy="4387850"/>
          </a:xfrm>
        </p:grpSpPr>
        <p:sp>
          <p:nvSpPr>
            <p:cNvPr id="20" name="Прямоугольник 19"/>
            <p:cNvSpPr>
              <a:spLocks noChangeArrowheads="1"/>
            </p:cNvSpPr>
            <p:nvPr/>
          </p:nvSpPr>
          <p:spPr bwMode="auto">
            <a:xfrm>
              <a:off x="2513013" y="3216275"/>
              <a:ext cx="7945437" cy="4387850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defTabSz="953744">
                <a:defRPr/>
              </a:pPr>
              <a:endParaRPr lang="ru-RU">
                <a:solidFill>
                  <a:schemeClr val="dk1"/>
                </a:solidFill>
                <a:latin typeface="+mn-lt"/>
              </a:endParaRPr>
            </a:p>
          </p:txBody>
        </p:sp>
        <p:grpSp>
          <p:nvGrpSpPr>
            <p:cNvPr id="34822" name="Группа 109"/>
            <p:cNvGrpSpPr>
              <a:grpSpLocks/>
            </p:cNvGrpSpPr>
            <p:nvPr/>
          </p:nvGrpSpPr>
          <p:grpSpPr bwMode="auto">
            <a:xfrm>
              <a:off x="2514599" y="3217863"/>
              <a:ext cx="7918461" cy="4386262"/>
              <a:chOff x="11012486" y="4158877"/>
              <a:chExt cx="715985" cy="324038"/>
            </a:xfrm>
          </p:grpSpPr>
          <p:cxnSp>
            <p:nvCxnSpPr>
              <p:cNvPr id="22" name="Прямая соединительная линия 21"/>
              <p:cNvCxnSpPr/>
              <p:nvPr/>
            </p:nvCxnSpPr>
            <p:spPr>
              <a:xfrm rot="16200000" flipH="1">
                <a:off x="11372610" y="4161119"/>
                <a:ext cx="0" cy="31407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flipV="1">
                <a:off x="11529650" y="4159653"/>
                <a:ext cx="201117" cy="15939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5" name="Прямая соединительная линия 24"/>
              <p:cNvCxnSpPr/>
              <p:nvPr/>
            </p:nvCxnSpPr>
            <p:spPr>
              <a:xfrm flipH="1" flipV="1">
                <a:off x="11529650" y="4319052"/>
                <a:ext cx="201117" cy="164756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6" name="Прямая соединительная линия 25"/>
              <p:cNvCxnSpPr/>
              <p:nvPr/>
            </p:nvCxnSpPr>
            <p:spPr>
              <a:xfrm flipH="1" flipV="1">
                <a:off x="11013398" y="4159653"/>
                <a:ext cx="201117" cy="159399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  <p:cxnSp>
            <p:nvCxnSpPr>
              <p:cNvPr id="27" name="Прямая соединительная линия 26"/>
              <p:cNvCxnSpPr/>
              <p:nvPr/>
            </p:nvCxnSpPr>
            <p:spPr>
              <a:xfrm flipV="1">
                <a:off x="11013398" y="4319052"/>
                <a:ext cx="201117" cy="164756"/>
              </a:xfrm>
              <a:prstGeom prst="lin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cxnSp>
        </p:grpSp>
      </p:grpSp>
      <p:sp>
        <p:nvSpPr>
          <p:cNvPr id="34820" name="Rectangle 4"/>
          <p:cNvSpPr txBox="1">
            <a:spLocks noChangeArrowheads="1"/>
          </p:cNvSpPr>
          <p:nvPr/>
        </p:nvSpPr>
        <p:spPr bwMode="auto">
          <a:xfrm>
            <a:off x="0" y="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чердака объекта)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49538" y="1628775"/>
            <a:ext cx="4248150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r>
              <a:rPr lang="ru-RU"/>
              <a:t>Среднеобразовательная школа № 1</a:t>
            </a:r>
          </a:p>
        </p:txBody>
      </p:sp>
      <p:pic>
        <p:nvPicPr>
          <p:cNvPr id="35843" name="Picture 2" descr="C:\Users\Salim\Desktop\школа фотки\IMG_2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" y="-171450"/>
            <a:ext cx="9228138" cy="716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49538" y="2060575"/>
            <a:ext cx="4248150" cy="288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r>
              <a:rPr lang="ru-RU"/>
              <a:t>Среднеобразовательная школа № 1</a:t>
            </a:r>
          </a:p>
        </p:txBody>
      </p:sp>
      <p:pic>
        <p:nvPicPr>
          <p:cNvPr id="36867" name="Picture 2" descr="C:\Users\Salim\Desktop\школа фотки\IMG_27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 txBox="1">
            <a:spLocks noChangeArrowheads="1"/>
          </p:cNvSpPr>
          <p:nvPr/>
        </p:nvSpPr>
        <p:spPr bwMode="auto">
          <a:xfrm>
            <a:off x="0" y="6350"/>
            <a:ext cx="9906000" cy="900113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 lIns="82592" tIns="41297" rIns="82592" bIns="41297" anchor="ctr"/>
          <a:lstStyle/>
          <a:p>
            <a:pPr algn="ctr" defTabSz="1543050"/>
            <a:r>
              <a:rPr lang="ru-RU" sz="1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ПАСПОРТ ОБЪЕКТА МИНИСТЕРСТВА ОБРАЗОВАНИЯ РД</a:t>
            </a:r>
          </a:p>
          <a:p>
            <a:pPr algn="ctr" defTabSz="1543050"/>
            <a:r>
              <a:rPr lang="ru-RU" sz="1500" u="sng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Среднеобразовательная школа № 1</a:t>
            </a:r>
          </a:p>
          <a:p>
            <a:pPr algn="ctr" defTabSz="1543050"/>
            <a:r>
              <a:rPr lang="ru-RU" sz="15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(план эвакуации)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65450" y="1628775"/>
            <a:ext cx="4249738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53744">
              <a:defRPr/>
            </a:pPr>
            <a:r>
              <a:rPr lang="ru-RU" dirty="0"/>
              <a:t>Среднеобразовательная школа № 1</a:t>
            </a:r>
          </a:p>
        </p:txBody>
      </p:sp>
      <p:pic>
        <p:nvPicPr>
          <p:cNvPr id="37891" name="Picture 2" descr="C:\Users\Salim\Desktop\школа фотки\IMG_27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3622</TotalTime>
  <Words>1058</Words>
  <Application>Microsoft Office PowerPoint</Application>
  <PresentationFormat>Лист A4 (210x297 мм)</PresentationFormat>
  <Paragraphs>382</Paragraphs>
  <Slides>15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МЧС</dc:creator>
  <cp:lastModifiedBy>Salim</cp:lastModifiedBy>
  <cp:revision>284</cp:revision>
  <dcterms:modified xsi:type="dcterms:W3CDTF">2017-08-23T15:46:35Z</dcterms:modified>
</cp:coreProperties>
</file>