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8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7132" autoAdjust="0"/>
    <p:restoredTop sz="94660"/>
  </p:normalViewPr>
  <p:slideViewPr>
    <p:cSldViewPr>
      <p:cViewPr varScale="1">
        <p:scale>
          <a:sx n="68" d="100"/>
          <a:sy n="68" d="100"/>
        </p:scale>
        <p:origin x="-138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22.04.2018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22.04.2018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22.04.2018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22.04.2018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22.04.2018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22.04.2018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22.04.2018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22.04.2018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22.04.2018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shkola.buglen@mail.ru" TargetMode="Externa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16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12" Type="http://schemas.openxmlformats.org/officeDocument/2006/relationships/image" Target="../media/image15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11" Type="http://schemas.openxmlformats.org/officeDocument/2006/relationships/image" Target="../media/image14.png"/><Relationship Id="rId5" Type="http://schemas.openxmlformats.org/officeDocument/2006/relationships/image" Target="../media/image8.png"/><Relationship Id="rId10" Type="http://schemas.openxmlformats.org/officeDocument/2006/relationships/image" Target="../media/image13.png"/><Relationship Id="rId4" Type="http://schemas.openxmlformats.org/officeDocument/2006/relationships/image" Target="../media/image7.png"/><Relationship Id="rId9" Type="http://schemas.openxmlformats.org/officeDocument/2006/relationships/image" Target="../media/image12.png"/><Relationship Id="rId14" Type="http://schemas.openxmlformats.org/officeDocument/2006/relationships/image" Target="../media/image17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/>
          <p:nvPr/>
        </p:nvPicPr>
        <p:blipFill>
          <a:blip r:embed="rId2"/>
          <a:srcRect l="5152" t="10046" r="7424" b="20320"/>
          <a:stretch>
            <a:fillRect/>
          </a:stretch>
        </p:blipFill>
        <p:spPr bwMode="auto">
          <a:xfrm>
            <a:off x="3286116" y="3143248"/>
            <a:ext cx="5651322" cy="33259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57158" y="1857364"/>
            <a:ext cx="8458200" cy="4714907"/>
          </a:xfrm>
        </p:spPr>
        <p:txBody>
          <a:bodyPr>
            <a:normAutofit/>
          </a:bodyPr>
          <a:lstStyle/>
          <a:p>
            <a:r>
              <a:rPr lang="en-US" dirty="0" smtClean="0"/>
              <a:t> </a:t>
            </a:r>
            <a:r>
              <a:rPr lang="en-US" dirty="0" smtClean="0">
                <a:solidFill>
                  <a:srgbClr val="7030A0"/>
                </a:solidFill>
              </a:rPr>
              <a:t>Master-class:</a:t>
            </a:r>
            <a:br>
              <a:rPr lang="en-US" dirty="0" smtClean="0">
                <a:solidFill>
                  <a:srgbClr val="7030A0"/>
                </a:solidFill>
              </a:rPr>
            </a:br>
            <a:r>
              <a:rPr lang="en-US" dirty="0" smtClean="0">
                <a:solidFill>
                  <a:srgbClr val="7030A0"/>
                </a:solidFill>
              </a:rPr>
              <a:t> “Healthy lifestyle</a:t>
            </a:r>
            <a:r>
              <a:rPr lang="en-US" dirty="0" smtClean="0"/>
              <a:t>” </a:t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>
                <a:solidFill>
                  <a:srgbClr val="7030A0"/>
                </a:solidFill>
              </a:rPr>
              <a:t/>
            </a:r>
            <a:br>
              <a:rPr lang="en-US" dirty="0" smtClean="0">
                <a:solidFill>
                  <a:srgbClr val="7030A0"/>
                </a:solidFill>
              </a:rPr>
            </a:br>
            <a:r>
              <a:rPr lang="en-US" dirty="0" smtClean="0">
                <a:solidFill>
                  <a:srgbClr val="7030A0"/>
                </a:solidFill>
              </a:rPr>
              <a:t/>
            </a:r>
            <a:br>
              <a:rPr lang="en-US" dirty="0" smtClean="0">
                <a:solidFill>
                  <a:srgbClr val="7030A0"/>
                </a:solidFill>
              </a:rPr>
            </a:br>
            <a:r>
              <a:rPr lang="en-US" sz="2000" dirty="0" smtClean="0">
                <a:solidFill>
                  <a:srgbClr val="7030A0"/>
                </a:solidFill>
              </a:rPr>
              <a:t>Teacher: Murzayeva Z.S</a:t>
            </a:r>
            <a:r>
              <a:rPr lang="ru-RU" sz="2000" dirty="0" smtClean="0">
                <a:solidFill>
                  <a:srgbClr val="7030A0"/>
                </a:solidFill>
              </a:rPr>
              <a:t/>
            </a:r>
            <a:br>
              <a:rPr lang="ru-RU" sz="2000" dirty="0" smtClean="0">
                <a:solidFill>
                  <a:srgbClr val="7030A0"/>
                </a:solidFill>
              </a:rPr>
            </a:br>
            <a:r>
              <a:rPr lang="en-US" sz="2000" dirty="0" smtClean="0">
                <a:solidFill>
                  <a:srgbClr val="7030A0"/>
                </a:solidFill>
              </a:rPr>
              <a:t>  April, 23, 2018.</a:t>
            </a:r>
            <a:endParaRPr lang="ru-RU" sz="2000" dirty="0">
              <a:solidFill>
                <a:srgbClr val="7030A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81000" y="428604"/>
            <a:ext cx="8458200" cy="1785950"/>
          </a:xfrm>
        </p:spPr>
        <p:txBody>
          <a:bodyPr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buClrTx/>
              <a:buSzTx/>
            </a:pPr>
            <a:r>
              <a:rPr lang="en-US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The Ministry of education and science of Dagestan Republic</a:t>
            </a:r>
            <a:endParaRPr lang="ru-RU" sz="900" dirty="0" smtClean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r>
              <a:rPr lang="en-US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Municipal public educational institution</a:t>
            </a:r>
            <a:endParaRPr lang="ru-RU" sz="900" dirty="0" smtClean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r>
              <a:rPr lang="en-US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solidFill>
                  <a:srgbClr val="C00000"/>
                </a:solidFill>
                <a:latin typeface="Calibri"/>
                <a:ea typeface="Times New Roman" pitchFamily="18" charset="0"/>
                <a:cs typeface="Times New Roman" pitchFamily="18" charset="0"/>
              </a:rPr>
              <a:t>«</a:t>
            </a:r>
            <a:r>
              <a:rPr lang="en-US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Buglen School in honor of Sh.I.Shikhsaidov</a:t>
            </a:r>
            <a:r>
              <a:rPr lang="en-US" dirty="0" smtClean="0">
                <a:solidFill>
                  <a:srgbClr val="C00000"/>
                </a:solidFill>
                <a:latin typeface="Calibri"/>
                <a:ea typeface="Times New Roman" pitchFamily="18" charset="0"/>
                <a:cs typeface="Times New Roman" pitchFamily="18" charset="0"/>
              </a:rPr>
              <a:t>»</a:t>
            </a:r>
            <a:endParaRPr lang="en-US" dirty="0" smtClean="0">
              <a:solidFill>
                <a:srgbClr val="C0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r>
              <a:rPr lang="en-US" dirty="0" smtClean="0">
                <a:solidFill>
                  <a:srgbClr val="C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e- mail: :</a:t>
            </a:r>
            <a:r>
              <a:rPr lang="en-US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hlinkClick r:id="rId3"/>
              </a:rPr>
              <a:t>shkola.buglen@mail.ru</a:t>
            </a:r>
            <a:r>
              <a:rPr lang="ru-RU" sz="9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2000" dirty="0" smtClean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endParaRPr lang="ru-RU" dirty="0"/>
          </a:p>
        </p:txBody>
      </p:sp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It is the time to check your knowledge</a:t>
            </a:r>
            <a:endParaRPr lang="ru-RU" dirty="0"/>
          </a:p>
        </p:txBody>
      </p:sp>
      <p:pic>
        <p:nvPicPr>
          <p:cNvPr id="327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126050" y="1554163"/>
            <a:ext cx="7044299" cy="452596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Home work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 Do exercise 6 on page 88 (reading the text in the completed vocabulary, followed by testing. This is format of the GSE. In the next lesson, we will review the reading section of variant 4</a:t>
            </a: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theme of the lesson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>
                <a:solidFill>
                  <a:srgbClr val="7030A0"/>
                </a:solidFill>
              </a:rPr>
              <a:t>Select the extra word on each line</a:t>
            </a:r>
            <a:endParaRPr lang="ru-RU" dirty="0" smtClean="0">
              <a:solidFill>
                <a:srgbClr val="7030A0"/>
              </a:solidFill>
            </a:endParaRPr>
          </a:p>
          <a:p>
            <a:pPr lvl="0"/>
            <a:r>
              <a:rPr lang="en-US" dirty="0" smtClean="0">
                <a:solidFill>
                  <a:srgbClr val="C00000"/>
                </a:solidFill>
              </a:rPr>
              <a:t>Ann, </a:t>
            </a:r>
            <a:r>
              <a:rPr lang="en-US" dirty="0" smtClean="0">
                <a:solidFill>
                  <a:srgbClr val="0070C0"/>
                </a:solidFill>
              </a:rPr>
              <a:t>Tom,</a:t>
            </a:r>
            <a:r>
              <a:rPr lang="en-US" dirty="0" smtClean="0">
                <a:solidFill>
                  <a:srgbClr val="00B050"/>
                </a:solidFill>
              </a:rPr>
              <a:t> I, </a:t>
            </a:r>
            <a:r>
              <a:rPr lang="en-US" dirty="0" smtClean="0">
                <a:solidFill>
                  <a:srgbClr val="FFC000"/>
                </a:solidFill>
              </a:rPr>
              <a:t>Mary</a:t>
            </a:r>
            <a:endParaRPr lang="ru-RU" dirty="0" smtClean="0">
              <a:solidFill>
                <a:srgbClr val="FFC000"/>
              </a:solidFill>
            </a:endParaRPr>
          </a:p>
          <a:p>
            <a:pPr lvl="0"/>
            <a:r>
              <a:rPr lang="en-US" dirty="0" smtClean="0">
                <a:solidFill>
                  <a:srgbClr val="FFC000"/>
                </a:solidFill>
              </a:rPr>
              <a:t>Lemon, </a:t>
            </a:r>
            <a:r>
              <a:rPr lang="en-US" dirty="0" smtClean="0">
                <a:solidFill>
                  <a:srgbClr val="00B050"/>
                </a:solidFill>
              </a:rPr>
              <a:t>choose, </a:t>
            </a:r>
            <a:r>
              <a:rPr lang="en-US" dirty="0" smtClean="0">
                <a:solidFill>
                  <a:srgbClr val="FF0000"/>
                </a:solidFill>
              </a:rPr>
              <a:t>orange</a:t>
            </a:r>
            <a:r>
              <a:rPr lang="en-US" dirty="0" smtClean="0"/>
              <a:t>,</a:t>
            </a:r>
            <a:r>
              <a:rPr lang="en-US" dirty="0" smtClean="0">
                <a:solidFill>
                  <a:srgbClr val="00B0F0"/>
                </a:solidFill>
              </a:rPr>
              <a:t> apple</a:t>
            </a:r>
            <a:endParaRPr lang="ru-RU" dirty="0" smtClean="0">
              <a:solidFill>
                <a:srgbClr val="00B0F0"/>
              </a:solidFill>
            </a:endParaRPr>
          </a:p>
          <a:p>
            <a:pPr lvl="0"/>
            <a:r>
              <a:rPr lang="en-US" dirty="0" smtClean="0">
                <a:solidFill>
                  <a:srgbClr val="00B050"/>
                </a:solidFill>
              </a:rPr>
              <a:t>Healthy, </a:t>
            </a:r>
            <a:r>
              <a:rPr lang="en-US" dirty="0" smtClean="0">
                <a:solidFill>
                  <a:srgbClr val="C00000"/>
                </a:solidFill>
              </a:rPr>
              <a:t>beautiful, </a:t>
            </a:r>
            <a:r>
              <a:rPr lang="en-US" dirty="0" smtClean="0">
                <a:solidFill>
                  <a:srgbClr val="FFFF00"/>
                </a:solidFill>
              </a:rPr>
              <a:t>wonderful,</a:t>
            </a:r>
            <a:r>
              <a:rPr lang="en-US" dirty="0" smtClean="0">
                <a:solidFill>
                  <a:srgbClr val="0070C0"/>
                </a:solidFill>
              </a:rPr>
              <a:t> tasteful</a:t>
            </a:r>
            <a:endParaRPr lang="ru-RU" dirty="0" smtClean="0">
              <a:solidFill>
                <a:srgbClr val="0070C0"/>
              </a:solidFill>
            </a:endParaRPr>
          </a:p>
          <a:p>
            <a:pPr lvl="0"/>
            <a:r>
              <a:rPr lang="en-US" dirty="0" smtClean="0">
                <a:solidFill>
                  <a:srgbClr val="FF0000"/>
                </a:solidFill>
              </a:rPr>
              <a:t>Endangered, </a:t>
            </a:r>
            <a:r>
              <a:rPr lang="en-US" dirty="0" smtClean="0">
                <a:solidFill>
                  <a:srgbClr val="00B0F0"/>
                </a:solidFill>
              </a:rPr>
              <a:t>extinct, </a:t>
            </a:r>
            <a:r>
              <a:rPr lang="en-US" dirty="0" smtClean="0">
                <a:solidFill>
                  <a:srgbClr val="00B050"/>
                </a:solidFill>
              </a:rPr>
              <a:t>living.</a:t>
            </a:r>
            <a:endParaRPr lang="ru-RU" dirty="0" smtClean="0">
              <a:solidFill>
                <a:srgbClr val="00B050"/>
              </a:solidFill>
            </a:endParaRPr>
          </a:p>
          <a:p>
            <a:endParaRPr lang="ru-RU" dirty="0"/>
          </a:p>
        </p:txBody>
      </p:sp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English    proverbs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 “An apple a day keeps a doctor away”, </a:t>
            </a:r>
            <a:endParaRPr lang="ru-RU" dirty="0" smtClean="0"/>
          </a:p>
          <a:p>
            <a:r>
              <a:rPr lang="en-US" dirty="0" smtClean="0"/>
              <a:t>“Good health is above wealth”, </a:t>
            </a:r>
            <a:endParaRPr lang="ru-RU" dirty="0" smtClean="0"/>
          </a:p>
          <a:p>
            <a:r>
              <a:rPr lang="en-US" dirty="0" smtClean="0"/>
              <a:t>“A sound mind is a sound body”</a:t>
            </a:r>
          </a:p>
          <a:p>
            <a:endParaRPr lang="ru-RU" dirty="0" smtClean="0"/>
          </a:p>
          <a:p>
            <a:r>
              <a:rPr lang="ru-RU" dirty="0" smtClean="0"/>
              <a:t>Доброе здоровье дороже богатства</a:t>
            </a:r>
          </a:p>
          <a:p>
            <a:r>
              <a:rPr lang="ru-RU" dirty="0" smtClean="0"/>
              <a:t>В здоровом теле здоровый дух</a:t>
            </a:r>
          </a:p>
          <a:p>
            <a:r>
              <a:rPr lang="ru-RU" dirty="0" smtClean="0"/>
              <a:t>Яблоко в день, и доктор не нужен</a:t>
            </a:r>
            <a:endParaRPr lang="ru-RU" dirty="0"/>
          </a:p>
        </p:txBody>
      </p:sp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Healthy way                     unhealthy way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4" name="Содержимое 3" descr="C:\Users\Зухра\Desktop\p0143.png"/>
          <p:cNvPicPr>
            <a:picLocks noGrp="1"/>
          </p:cNvPicPr>
          <p:nvPr>
            <p:ph idx="1"/>
          </p:nvPr>
        </p:nvPicPr>
        <p:blipFill>
          <a:blip r:embed="rId2" cstate="print"/>
          <a:srcRect l="28375" t="26539" r="18921" b="59644"/>
          <a:stretch>
            <a:fillRect/>
          </a:stretch>
        </p:blipFill>
        <p:spPr bwMode="auto">
          <a:xfrm>
            <a:off x="642910" y="1571612"/>
            <a:ext cx="8001056" cy="464347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            Translate into English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dirty="0" smtClean="0"/>
              <a:t>           </a:t>
            </a:r>
            <a:r>
              <a:rPr lang="en-US" dirty="0" smtClean="0"/>
              <a:t> </a:t>
            </a:r>
            <a:r>
              <a:rPr lang="ru-RU" dirty="0" smtClean="0"/>
              <a:t>Лекарство, наркотик,</a:t>
            </a:r>
          </a:p>
          <a:p>
            <a:r>
              <a:rPr lang="ru-RU" dirty="0" smtClean="0"/>
              <a:t>             Достаточно</a:t>
            </a:r>
          </a:p>
          <a:p>
            <a:r>
              <a:rPr lang="ru-RU" dirty="0" smtClean="0"/>
              <a:t>            Трапеза ,еда</a:t>
            </a:r>
          </a:p>
          <a:p>
            <a:r>
              <a:rPr lang="ru-RU" dirty="0" smtClean="0"/>
              <a:t>            Вред</a:t>
            </a:r>
          </a:p>
          <a:p>
            <a:r>
              <a:rPr lang="ru-RU" dirty="0" smtClean="0"/>
              <a:t>            Болезненно полный</a:t>
            </a:r>
          </a:p>
          <a:p>
            <a:r>
              <a:rPr lang="ru-RU" dirty="0" smtClean="0"/>
              <a:t>             Почти</a:t>
            </a:r>
          </a:p>
          <a:p>
            <a:r>
              <a:rPr lang="ru-RU" dirty="0" smtClean="0"/>
              <a:t>             Быстрый</a:t>
            </a:r>
          </a:p>
          <a:p>
            <a:r>
              <a:rPr lang="ru-RU" dirty="0" smtClean="0"/>
              <a:t>            Дымить, курить</a:t>
            </a:r>
          </a:p>
          <a:p>
            <a:r>
              <a:rPr lang="ru-RU" dirty="0" smtClean="0"/>
              <a:t>             Еда быстрого приготовления</a:t>
            </a:r>
          </a:p>
          <a:p>
            <a:r>
              <a:rPr lang="ru-RU" dirty="0" smtClean="0"/>
              <a:t>             Неполноценная еда</a:t>
            </a:r>
            <a:endParaRPr lang="ru-RU" dirty="0"/>
          </a:p>
        </p:txBody>
      </p:sp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speaking</a:t>
            </a:r>
            <a:endParaRPr lang="ru-RU" dirty="0"/>
          </a:p>
        </p:txBody>
      </p:sp>
      <p:pic>
        <p:nvPicPr>
          <p:cNvPr id="286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71472" y="1357298"/>
            <a:ext cx="1954530" cy="12215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8677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282" y="2714620"/>
            <a:ext cx="1547810" cy="193476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8678" name="Picture 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928926" y="1214422"/>
            <a:ext cx="1585914" cy="1046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8679" name="Picture 7"/>
          <p:cNvPicPr>
            <a:picLocks noChangeAspect="1" noChangeArrowheads="1"/>
          </p:cNvPicPr>
          <p:nvPr/>
        </p:nvPicPr>
        <p:blipFill>
          <a:blip r:embed="rId5"/>
          <a:srcRect r="32653"/>
          <a:stretch>
            <a:fillRect/>
          </a:stretch>
        </p:blipFill>
        <p:spPr bwMode="auto">
          <a:xfrm>
            <a:off x="2214546" y="4214818"/>
            <a:ext cx="1571636" cy="11668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8681" name="Picture 9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858016" y="1643050"/>
            <a:ext cx="1905000" cy="1266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8682" name="Picture 10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2357422" y="2786058"/>
            <a:ext cx="1840339" cy="10334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8683" name="Picture 11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6357950" y="3214686"/>
            <a:ext cx="2571750" cy="160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8684" name="Picture 12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4643438" y="1785926"/>
            <a:ext cx="2132922" cy="13573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8685" name="Picture 13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4429124" y="3571876"/>
            <a:ext cx="1725341" cy="11525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8686" name="Picture 14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214282" y="4786322"/>
            <a:ext cx="1862137" cy="11638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8687" name="Picture 15"/>
          <p:cNvPicPr>
            <a:picLocks noChangeAspect="1" noChangeArrowheads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2285984" y="5429264"/>
            <a:ext cx="2000240" cy="12088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8" name="Прямоугольник 17"/>
          <p:cNvSpPr/>
          <p:nvPr/>
        </p:nvSpPr>
        <p:spPr>
          <a:xfrm>
            <a:off x="3357554" y="428604"/>
            <a:ext cx="542928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 </a:t>
            </a:r>
            <a:r>
              <a:rPr lang="en-US" b="1" i="1" dirty="0" smtClean="0">
                <a:solidFill>
                  <a:srgbClr val="00B050"/>
                </a:solidFill>
              </a:rPr>
              <a:t>Tea, milk, hamburger, chips, coke, cake, cheese, tomato, pizza, apple, wine,  Vegetables, fruits</a:t>
            </a:r>
            <a:r>
              <a:rPr lang="en-US" dirty="0" smtClean="0"/>
              <a:t>.</a:t>
            </a:r>
            <a:endParaRPr lang="ru-RU" dirty="0"/>
          </a:p>
        </p:txBody>
      </p:sp>
      <p:pic>
        <p:nvPicPr>
          <p:cNvPr id="28688" name="Picture 16"/>
          <p:cNvPicPr>
            <a:picLocks noChangeAspect="1" noChangeArrowheads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4572000" y="5072074"/>
            <a:ext cx="2024066" cy="151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8689" name="Picture 17"/>
          <p:cNvPicPr>
            <a:picLocks noChangeAspect="1" noChangeArrowheads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6786578" y="5286388"/>
            <a:ext cx="2165939" cy="1357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listening</a:t>
            </a:r>
            <a:endParaRPr lang="ru-RU" dirty="0"/>
          </a:p>
        </p:txBody>
      </p:sp>
      <p:pic>
        <p:nvPicPr>
          <p:cNvPr id="296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714612" y="1142984"/>
            <a:ext cx="1943100" cy="18097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Game “Guess!”</a:t>
            </a:r>
            <a:endParaRPr lang="ru-RU" dirty="0"/>
          </a:p>
        </p:txBody>
      </p:sp>
      <p:pic>
        <p:nvPicPr>
          <p:cNvPr id="307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240417" y="1554163"/>
            <a:ext cx="6815566" cy="452596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Use the suffixes </a:t>
            </a:r>
            <a:r>
              <a:rPr lang="en-US" dirty="0" err="1" smtClean="0">
                <a:solidFill>
                  <a:srgbClr val="FF0000"/>
                </a:solidFill>
              </a:rPr>
              <a:t>ful,less</a:t>
            </a:r>
            <a:r>
              <a:rPr lang="en-US" dirty="0" smtClean="0">
                <a:solidFill>
                  <a:srgbClr val="FF0000"/>
                </a:solidFill>
              </a:rPr>
              <a:t>, </a:t>
            </a:r>
            <a:r>
              <a:rPr lang="en-US" dirty="0" err="1" smtClean="0">
                <a:solidFill>
                  <a:srgbClr val="FF0000"/>
                </a:solidFill>
              </a:rPr>
              <a:t>ing</a:t>
            </a:r>
            <a:r>
              <a:rPr lang="en-US" dirty="0" smtClean="0">
                <a:solidFill>
                  <a:srgbClr val="FF0000"/>
                </a:solidFill>
              </a:rPr>
              <a:t> , </a:t>
            </a:r>
            <a:r>
              <a:rPr lang="en-US" dirty="0" err="1" smtClean="0">
                <a:solidFill>
                  <a:srgbClr val="FF0000"/>
                </a:solidFill>
              </a:rPr>
              <a:t>ly</a:t>
            </a:r>
            <a:r>
              <a:rPr lang="en-US" dirty="0" smtClean="0">
                <a:solidFill>
                  <a:srgbClr val="FF0000"/>
                </a:solidFill>
              </a:rPr>
              <a:t>, </a:t>
            </a:r>
            <a:r>
              <a:rPr lang="en-US" dirty="0" err="1" smtClean="0">
                <a:solidFill>
                  <a:srgbClr val="FF0000"/>
                </a:solidFill>
              </a:rPr>
              <a:t>tion</a:t>
            </a:r>
            <a:r>
              <a:rPr lang="en-US" dirty="0" smtClean="0">
                <a:solidFill>
                  <a:srgbClr val="FF0000"/>
                </a:solidFill>
              </a:rPr>
              <a:t>, </a:t>
            </a:r>
            <a:r>
              <a:rPr lang="en-US" dirty="0" err="1" smtClean="0">
                <a:solidFill>
                  <a:srgbClr val="FF0000"/>
                </a:solidFill>
              </a:rPr>
              <a:t>ous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smtClean="0"/>
              <a:t>and prefixes </a:t>
            </a:r>
            <a:r>
              <a:rPr lang="en-US" dirty="0" smtClean="0">
                <a:solidFill>
                  <a:srgbClr val="FF0000"/>
                </a:solidFill>
              </a:rPr>
              <a:t>un, </a:t>
            </a:r>
            <a:r>
              <a:rPr lang="en-US" dirty="0" err="1" smtClean="0">
                <a:solidFill>
                  <a:srgbClr val="FF0000"/>
                </a:solidFill>
              </a:rPr>
              <a:t>dis</a:t>
            </a:r>
            <a:r>
              <a:rPr lang="en-US" dirty="0" smtClean="0">
                <a:solidFill>
                  <a:srgbClr val="FF0000"/>
                </a:solidFill>
              </a:rPr>
              <a:t>  </a:t>
            </a:r>
            <a:r>
              <a:rPr lang="en-US" dirty="0" smtClean="0"/>
              <a:t>to form new words: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5400" dirty="0" smtClean="0">
                <a:solidFill>
                  <a:srgbClr val="00B050"/>
                </a:solidFill>
              </a:rPr>
              <a:t>home, begin, power, pleasant, friend, harm, operate, danger, agree, real, inform.</a:t>
            </a:r>
            <a:endParaRPr lang="ru-RU" sz="5400" dirty="0" smtClean="0">
              <a:solidFill>
                <a:srgbClr val="00B050"/>
              </a:solidFill>
            </a:endParaRPr>
          </a:p>
          <a:p>
            <a:r>
              <a:rPr lang="en-US" sz="5400" dirty="0" smtClean="0"/>
              <a:t> </a:t>
            </a:r>
            <a:endParaRPr lang="ru-RU" sz="5400" dirty="0" smtClean="0"/>
          </a:p>
          <a:p>
            <a:endParaRPr lang="ru-RU" dirty="0"/>
          </a:p>
        </p:txBody>
      </p:sp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Word- formation with the suffixes er, or</a:t>
            </a:r>
            <a:endParaRPr lang="ru-RU" dirty="0"/>
          </a:p>
        </p:txBody>
      </p:sp>
      <p:sp>
        <p:nvSpPr>
          <p:cNvPr id="10" name="Содержимое 9"/>
          <p:cNvSpPr>
            <a:spLocks noGrp="1"/>
          </p:cNvSpPr>
          <p:nvPr>
            <p:ph idx="1"/>
          </p:nvPr>
        </p:nvSpPr>
        <p:spPr>
          <a:xfrm>
            <a:off x="304800" y="1285860"/>
            <a:ext cx="8686800" cy="5357850"/>
          </a:xfrm>
        </p:spPr>
        <p:txBody>
          <a:bodyPr>
            <a:normAutofit fontScale="77500" lnSpcReduction="20000"/>
          </a:bodyPr>
          <a:lstStyle/>
          <a:p>
            <a:r>
              <a:rPr lang="en-US" dirty="0" smtClean="0"/>
              <a:t> </a:t>
            </a:r>
            <a:r>
              <a:rPr lang="en-US" sz="4400" dirty="0" smtClean="0"/>
              <a:t>Teach</a:t>
            </a:r>
            <a:r>
              <a:rPr lang="en-US" sz="4400" dirty="0" smtClean="0">
                <a:solidFill>
                  <a:srgbClr val="FF0000"/>
                </a:solidFill>
              </a:rPr>
              <a:t>er, </a:t>
            </a:r>
          </a:p>
          <a:p>
            <a:r>
              <a:rPr lang="en-US" sz="4400" dirty="0" smtClean="0">
                <a:solidFill>
                  <a:schemeClr val="tx1"/>
                </a:solidFill>
              </a:rPr>
              <a:t> Doct</a:t>
            </a:r>
            <a:r>
              <a:rPr lang="en-US" sz="4400" dirty="0" smtClean="0">
                <a:solidFill>
                  <a:srgbClr val="FF0000"/>
                </a:solidFill>
              </a:rPr>
              <a:t>or</a:t>
            </a:r>
            <a:endParaRPr lang="ru-RU" sz="4400" dirty="0" smtClean="0">
              <a:solidFill>
                <a:srgbClr val="FF0000"/>
              </a:solidFill>
            </a:endParaRPr>
          </a:p>
          <a:p>
            <a:r>
              <a:rPr lang="en-US" sz="4400" dirty="0" smtClean="0"/>
              <a:t> </a:t>
            </a:r>
            <a:r>
              <a:rPr lang="en-US" sz="4400" dirty="0" smtClean="0"/>
              <a:t>Read</a:t>
            </a:r>
            <a:endParaRPr lang="ru-RU" sz="4400" dirty="0" smtClean="0">
              <a:solidFill>
                <a:srgbClr val="FF0000"/>
              </a:solidFill>
            </a:endParaRPr>
          </a:p>
          <a:p>
            <a:r>
              <a:rPr lang="en-US" sz="4400" dirty="0" smtClean="0"/>
              <a:t> </a:t>
            </a:r>
            <a:r>
              <a:rPr lang="en-US" sz="4400" dirty="0" smtClean="0"/>
              <a:t>Write</a:t>
            </a:r>
            <a:endParaRPr lang="ru-RU" sz="4400" dirty="0" smtClean="0">
              <a:solidFill>
                <a:srgbClr val="FF0000"/>
              </a:solidFill>
            </a:endParaRPr>
          </a:p>
          <a:p>
            <a:r>
              <a:rPr lang="en-US" sz="4400" dirty="0" smtClean="0"/>
              <a:t> </a:t>
            </a:r>
            <a:r>
              <a:rPr lang="en-US" sz="4400" dirty="0" smtClean="0"/>
              <a:t>Eat</a:t>
            </a:r>
            <a:endParaRPr lang="ru-RU" sz="4400" dirty="0" smtClean="0">
              <a:solidFill>
                <a:srgbClr val="FF0000"/>
              </a:solidFill>
            </a:endParaRPr>
          </a:p>
          <a:p>
            <a:r>
              <a:rPr lang="en-US" sz="4400" dirty="0" smtClean="0"/>
              <a:t> </a:t>
            </a:r>
            <a:r>
              <a:rPr lang="en-US" sz="4400" dirty="0" smtClean="0"/>
              <a:t>Wait</a:t>
            </a:r>
            <a:r>
              <a:rPr lang="en-US" sz="4400" dirty="0" smtClean="0">
                <a:solidFill>
                  <a:srgbClr val="FF0000"/>
                </a:solidFill>
              </a:rPr>
              <a:t> </a:t>
            </a:r>
            <a:endParaRPr lang="ru-RU" sz="4400" dirty="0" smtClean="0">
              <a:solidFill>
                <a:srgbClr val="FF0000"/>
              </a:solidFill>
            </a:endParaRPr>
          </a:p>
          <a:p>
            <a:r>
              <a:rPr lang="en-US" sz="4400" dirty="0" smtClean="0"/>
              <a:t>Train </a:t>
            </a:r>
            <a:endParaRPr lang="ru-RU" sz="4400" dirty="0" smtClean="0"/>
          </a:p>
          <a:p>
            <a:r>
              <a:rPr lang="en-US" sz="4400" smtClean="0"/>
              <a:t>Run</a:t>
            </a:r>
            <a:endParaRPr lang="ru-RU" sz="4400" dirty="0" smtClean="0">
              <a:solidFill>
                <a:srgbClr val="FF0000"/>
              </a:solidFill>
            </a:endParaRPr>
          </a:p>
          <a:p>
            <a:r>
              <a:rPr lang="en-US" sz="4400" dirty="0" smtClean="0"/>
              <a:t>Swim</a:t>
            </a:r>
            <a:endParaRPr lang="ru-RU" sz="4400" dirty="0" smtClean="0">
              <a:solidFill>
                <a:srgbClr val="FF0000"/>
              </a:solidFill>
            </a:endParaRPr>
          </a:p>
          <a:p>
            <a:r>
              <a:rPr lang="en-US" sz="4400" dirty="0" smtClean="0"/>
              <a:t> </a:t>
            </a:r>
            <a:r>
              <a:rPr lang="en-US" sz="4400" dirty="0" smtClean="0"/>
              <a:t>Play</a:t>
            </a:r>
            <a:endParaRPr lang="en-US" sz="4400" dirty="0" smtClean="0">
              <a:solidFill>
                <a:srgbClr val="FF0000"/>
              </a:solidFill>
            </a:endParaRPr>
          </a:p>
          <a:p>
            <a:endParaRPr lang="ru-RU" sz="44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95</TotalTime>
  <Words>309</Words>
  <PresentationFormat>Экран (4:3)</PresentationFormat>
  <Paragraphs>52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Трек</vt:lpstr>
      <vt:lpstr> Master-class:  “Healthy lifestyle”     Teacher: Murzayeva Z.S   April, 23, 2018.</vt:lpstr>
      <vt:lpstr>English    proverbs</vt:lpstr>
      <vt:lpstr>Healthy way                     unhealthy way </vt:lpstr>
      <vt:lpstr>             Translate into English</vt:lpstr>
      <vt:lpstr>speaking</vt:lpstr>
      <vt:lpstr>listening</vt:lpstr>
      <vt:lpstr> Game “Guess!”</vt:lpstr>
      <vt:lpstr>Use the suffixes ful,less, ing , ly, tion, ous and prefixes un, dis  to form new words:</vt:lpstr>
      <vt:lpstr>Word- formation with the suffixes er, or</vt:lpstr>
      <vt:lpstr>It is the time to check your knowledge</vt:lpstr>
      <vt:lpstr>Home work</vt:lpstr>
      <vt:lpstr>The theme of the lesson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Master-class:  “Healthy lifestyle”     Teacher: Murzayeva Z.S   April, 23, 2018.</dc:title>
  <dc:creator>Зухра</dc:creator>
  <cp:lastModifiedBy>Зухра</cp:lastModifiedBy>
  <cp:revision>12</cp:revision>
  <dcterms:created xsi:type="dcterms:W3CDTF">2018-04-22T14:13:15Z</dcterms:created>
  <dcterms:modified xsi:type="dcterms:W3CDTF">2018-04-22T18:52:53Z</dcterms:modified>
</cp:coreProperties>
</file>