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61" r:id="rId5"/>
    <p:sldId id="259" r:id="rId6"/>
    <p:sldId id="272" r:id="rId7"/>
    <p:sldId id="262" r:id="rId8"/>
    <p:sldId id="263" r:id="rId9"/>
    <p:sldId id="264" r:id="rId10"/>
    <p:sldId id="281" r:id="rId11"/>
    <p:sldId id="260" r:id="rId12"/>
    <p:sldId id="273" r:id="rId13"/>
    <p:sldId id="265" r:id="rId14"/>
    <p:sldId id="274" r:id="rId15"/>
    <p:sldId id="276" r:id="rId16"/>
    <p:sldId id="278" r:id="rId17"/>
    <p:sldId id="277" r:id="rId18"/>
    <p:sldId id="279" r:id="rId19"/>
    <p:sldId id="266" r:id="rId20"/>
    <p:sldId id="267" r:id="rId21"/>
    <p:sldId id="268" r:id="rId22"/>
    <p:sldId id="269" r:id="rId23"/>
    <p:sldId id="270" r:id="rId24"/>
    <p:sldId id="271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EDF05-D52D-492F-9FC8-FAEDC7DA8DD1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0B049-F74D-406A-9355-E9BE4EA2C6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153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0B049-F74D-406A-9355-E9BE4EA2C6E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A7CE-5368-4787-97EE-4427AC717EC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A05B-6BB7-4698-B44F-8806A1F30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A7CE-5368-4787-97EE-4427AC717EC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A05B-6BB7-4698-B44F-8806A1F30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A7CE-5368-4787-97EE-4427AC717EC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A05B-6BB7-4698-B44F-8806A1F30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A7CE-5368-4787-97EE-4427AC717EC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A05B-6BB7-4698-B44F-8806A1F30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A7CE-5368-4787-97EE-4427AC717EC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A05B-6BB7-4698-B44F-8806A1F30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A7CE-5368-4787-97EE-4427AC717EC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A05B-6BB7-4698-B44F-8806A1F30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A7CE-5368-4787-97EE-4427AC717EC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A05B-6BB7-4698-B44F-8806A1F30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A7CE-5368-4787-97EE-4427AC717EC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A05B-6BB7-4698-B44F-8806A1F30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A7CE-5368-4787-97EE-4427AC717EC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A05B-6BB7-4698-B44F-8806A1F30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A7CE-5368-4787-97EE-4427AC717EC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A05B-6BB7-4698-B44F-8806A1F30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BA7CE-5368-4787-97EE-4427AC717EC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3A05B-6BB7-4698-B44F-8806A1F30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BA7CE-5368-4787-97EE-4427AC717ECC}" type="datetimeFigureOut">
              <a:rPr lang="ru-RU" smtClean="0"/>
              <a:pPr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3A05B-6BB7-4698-B44F-8806A1F306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1&amp;text=%D0%B3%D0%BE%D1%80%D0%B5%20%D0%BC%D0%B0%D1%82%D0%B5%D1%80%D0%B8%20%D0%B2%20%D0%B1%D0%B5%D1%81%D0%BB%D0%B0%D0%BD%D0%B5%20%D1%84%D0%BE%D1%82%D0%BE&amp;fp=1&amp;img_url=http://www.echo.msk.ru/att/element-707433-picture-0.jpg&amp;pos=35&amp;uinfo=ww-1583-wh-844-fw-1358-fh-598-pd-1&amp;rpt=simage" TargetMode="External"/><Relationship Id="rId2" Type="http://schemas.openxmlformats.org/officeDocument/2006/relationships/slideLayout" Target="../slideLayouts/slideLayout1.xml"/><Relationship Id="rId1" Type="http://schemas.openxmlformats.org/officeDocument/2006/relationships/audio" Target="file:///H:\armyanskiy-duduk-melodiya-dushi(muzbaron.com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video" Target="file:///C:\Users\1\Desktop\&#1056;&#1119;&#1056;&#1115;&#1056;&#1038;&#1056;&#8217;&#1056;&#1031;&#1056;&#169;&#1056;&#1106;&#1056;&#8226;&#1056;&#1118;&#1056;&#1038;&#1056;&#1031;%20&#1056;&#8221;&#1056;&#8226;&#1056;&#1118;&#1056;&#1031;&#1056;&#1114;%20&#1056;&#8216;&#1056;&#8226;&#1056;&#1038;&#1056;&#8250;&#1056;&#1106;&#1056;&#1116;&#1056;&#1106;..mp4" TargetMode="Externa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images.yandex.ru/yandsearch?source=wiz&amp;fp=1&amp;img_url=http://elhow.ru/images/elcontent/stati-dlja-vzroslyh/kultura/kto-takie-neformaly/000001-small.jpg&amp;uinfo=ww-1583-wh-844-fw-1358-fh-598-pd-1&amp;p=1&amp;text=%D0%BD%D0%B5%D1%84%D0%BE%D1%80%D0%BC%D0%B0%D0%BB%D1%8B%20%D0%BA%D1%82%D0%BE%20%D1%8D%D1%82%D0%BE&amp;noreask=1&amp;pos=32&amp;rpt=simage&amp;lr=11006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3&amp;img_url=http://www.hitlife.net.ua/pictures2/neformal-svadba-2.jpg&amp;uinfo=ww-1583-wh-844-fw-1358-fh-598-pd-1&amp;p=3&amp;text=%D0%BD%D0%B5%D1%84%D0%BE%D1%80%D0%BC%D0%B0%D0%BB%D1%8B%20%D0%BA%D1%82%D0%BE%20%D1%8D%D1%82%D0%BE&amp;noreask=1&amp;pos=116&amp;rpt=simage&amp;lr=11006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hyperlink" Target="http://images.yandex.ru/yandsearch?source=wiz&amp;fp=0&amp;img_url=http://www.etoday.ru/uploads/2008/06/26/euro2008_sweden_fans01.jpg&amp;text=%D1%84%D0%B0%D0%BD%D0%B0%D1%82%D1%8B%20%D1%84%D1%83%D1%82%D0%B1%D0%BE%D0%BB%D0%B0&amp;noreask=1&amp;pos=8&amp;lr=11006&amp;rpt=simag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5%D1%83%D0%BB%D0%B8%D0%B3%D0%B0%D0%BD%D1%81%D1%82%D0%B2%D0%BE" TargetMode="Externa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u.wikipedia.org/wiki/%D0%A4%D1%83%D1%82%D0%B1%D0%BE%D0%B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source=wiz&amp;fp=0&amp;text=%D1%81%D1%82%D1%80%D0%B0%D1%85%20%D0%B2%20%D0%B3%D0%BB%D0%B0%D0%B7%D0%B0%D1%85%20%D1%80%D0%B5%D0%B1%D0%B5%D0%BD%D0%BA%D0%B0%20%D1%84%D0%BE%D1%82%D0%BE&amp;noreask=1&amp;pos=12&amp;lr=11006&amp;rpt=simage&amp;uinfo=ww-1583-wh-844-fw-1358-fh-598-pd-1&amp;img_url=http://img11.nnm.ru/8/2/d/a/e/b37ad142740f1a8b52abda8f1b2.jp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hyperlink" Target="http://images.yandex.ru/yandsearch?p=5&amp;text=%D1%84%D0%BE%D1%82%D0%BE%20%D1%81%D0%BA%D0%B8%D0%BD%D1%85%D0%B5%D0%B4%D1%8B&amp;fp=5&amp;img_url=http://img.nr2.ru/pict/arts1/12/55/125568.jpg&amp;pos=166&amp;uinfo=ww-1583-wh-844-fw-1358-fh-598-pd-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://images.yandex.ru/yandsearch?p=5&amp;text=%D1%84%D0%BE%D1%82%D0%BE%20%D1%81%D0%BA%D0%B8%D0%BD%D1%85%D0%B5%D0%B4%D0%BE%D0%B2&amp;fp=5&amp;pos=152&amp;uinfo=ww-1583-wh-844-fw-1358-fh-598-pd-1&amp;rpt=simage&amp;img_url=http://bilder.t-online.de/b/53/43/30/28/id_53433028/tid_da/politik-kirche-und-verbaende-stellen-sich-gemeinsam-gegen-rechts-.jpg" TargetMode="Externa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4&amp;img_url=http://www.simplybeauty.ru/images/emo/emo-trash-08.jpg&amp;uinfo=ww-991-wh-612-fw-766-fh-448-pd-1&amp;p=4&amp;text=%D1%84%D0%BE%D1%82%D0%BE%20%D1%8D%D0%BC%D0%BE&amp;noreask=1&amp;pos=129&amp;rpt=simage&amp;lr=11006" TargetMode="External"/><Relationship Id="rId13" Type="http://schemas.openxmlformats.org/officeDocument/2006/relationships/image" Target="../media/image44.gif"/><Relationship Id="rId3" Type="http://schemas.openxmlformats.org/officeDocument/2006/relationships/hyperlink" Target="http://images.yandex.ru/yandsearch?source=wiz&amp;fp=4&amp;img_url=http://files.geometria.ru/pics/thumbnail/15776692.jpg&amp;uinfo=ww-1583-wh-844-fw-1358-fh-598-pd-1&amp;p=4&amp;text=%D0%BD%D0%B5%D1%84%D0%BE%D1%80%D0%BC%D0%B0%D0%BB%D1%8B%20%D0%BA%D1%82%D0%BE%20%D1%8D%D1%82%D0%BE&amp;noreask=1&amp;pos=132&amp;rpt=simage&amp;lr=11006" TargetMode="External"/><Relationship Id="rId7" Type="http://schemas.openxmlformats.org/officeDocument/2006/relationships/image" Target="../media/image41.jpeg"/><Relationship Id="rId12" Type="http://schemas.openxmlformats.org/officeDocument/2006/relationships/hyperlink" Target="http://images.yandex.ru/yandsearch?source=wiz&amp;fp=9&amp;uinfo=ww-1583-wh-844-fw-1358-fh-598-pd-1&amp;p=9&amp;text=%D1%84%D0%BE%D1%82%D0%BE%20%D1%8D%D0%BC%D0%BE&amp;noreask=1&amp;pos=276&amp;rpt=simage&amp;lr=11006&amp;img_url=http://userserve-ak.last.fm/serve/64/44600061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3.jpeg"/><Relationship Id="rId5" Type="http://schemas.openxmlformats.org/officeDocument/2006/relationships/hyperlink" Target="http://images.yandex.ru/yandsearch?source=wiz&amp;fp=1&amp;img_url=http://uglich.ru/uploaded/publimages/small/1321_282.jpg&amp;uinfo=ww-1583-wh-844-fw-1358-fh-598-pd-1&amp;p=1&amp;text=%D0%BD%D0%B5%D1%84%D0%BE%D1%80%D0%BC%D0%B0%D0%BB%D1%8B%20%D0%BA%D1%82%D0%BE%20%D1%8D%D1%82%D0%BE&amp;noreask=1&amp;pos=47&amp;rpt=simage&amp;lr=11006" TargetMode="External"/><Relationship Id="rId15" Type="http://schemas.openxmlformats.org/officeDocument/2006/relationships/image" Target="../media/image45.jpeg"/><Relationship Id="rId10" Type="http://schemas.openxmlformats.org/officeDocument/2006/relationships/hyperlink" Target="http://images.yandex.ru/yandsearch?source=wiz&amp;fp=5&amp;uinfo=ww-1583-wh-844-fw-1358-fh-598-pd-1&amp;p=5&amp;text=%D1%84%D0%BE%D1%82%D0%BE%20%D1%8D%D0%BC%D0%BE&amp;noreask=1&amp;pos=150&amp;rpt=simage&amp;lr=11006&amp;img_url=http://i.bigmir.net/img/prikol/images/large/6/8/85186.jpg" TargetMode="External"/><Relationship Id="rId4" Type="http://schemas.openxmlformats.org/officeDocument/2006/relationships/image" Target="../media/image39.jpeg"/><Relationship Id="rId9" Type="http://schemas.openxmlformats.org/officeDocument/2006/relationships/image" Target="../media/image42.jpeg"/><Relationship Id="rId14" Type="http://schemas.openxmlformats.org/officeDocument/2006/relationships/hyperlink" Target="http://images.yandex.ru/yandsearch?source=wiz&amp;fp=13&amp;uinfo=ww-1583-wh-844-fw-1358-fh-598-pd-1&amp;p=13&amp;text=%D1%84%D0%BE%D1%82%D0%BE%20%D1%8D%D0%BC%D0%BE&amp;noreask=1&amp;pos=410&amp;rpt=simage&amp;lr=11006&amp;img_url=http://cs9914.vk.me/u154360327/-6/s_abb61481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source=wiz&amp;fp=8&amp;img_url=http://static6.depositphotos.com/1003580/621/i/110/depositphotos_6212610-Low-Key-Shot-of-a-Scared-and-Filthy-Brown-Haired-Child.jpg&amp;uinfo=ww-1583-wh-844-fw-1358-fh-598-pd-1&amp;p=8&amp;text=%D1%81%D1%82%D1%80%D0%B0%D1%85%20%D0%B2%20%D0%B3%D0%BB%D0%B0%D0%B7%D0%B0%D1%85%20%D1%80%D0%B5%D0%B1%D0%B5%D0%BD%D0%BA%D0%B0%20%D1%84%D0%BE%D1%82%D0%BE&amp;noreask=1&amp;pos=267&amp;rpt=simage&amp;lr=1100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source=wiz&amp;fp=0&amp;img_url=http://img.nr2.ru/pict/arts1/14/62/146213.jpg&amp;text=%D1%84%D0%BE%D1%82%D0%BE%20%D1%82%D0%B5%D1%80%D1%80%D0%BE%D1%80%D0%B0%20%D0%B2%20%D0%BD%D0%BE%D1%80%D1%82-%D0%BE%D1%81%D1%82&amp;noreask=1&amp;pos=7&amp;lr=11006&amp;rpt=simage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source=wiz&amp;fp=3&amp;uinfo=ww-991-wh-612-fw-766-fh-448-pd-1&amp;p=3&amp;text=%D1%84%D0%BE%D1%82%D0%BE%20%D1%81%20%D0%B1%D0%B5%D1%81%D0%BB%D0%B0%D0%BD%D0%B0&amp;noreask=1&amp;pos=106&amp;rpt=simage&amp;lr=11006&amp;img_url=http://www.petrifiedtruth.com/archives/Beslan%20mother.jpg" TargetMode="External"/><Relationship Id="rId13" Type="http://schemas.openxmlformats.org/officeDocument/2006/relationships/image" Target="../media/image20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12" Type="http://schemas.openxmlformats.org/officeDocument/2006/relationships/hyperlink" Target="http://images.yandex.ru/yandsearch?text=%D0%B3%D0%BE%D1%80%D0%B5%20%D0%BC%D0%B0%D1%82%D0%B5%D1%80%D0%B8%20%D1%84%D0%BE%D1%82%D0%BE&amp;fp=0&amp;img_url=http://newsimg.bbc.co.uk/media/images/40759000/jpg/_40759836_picgallwomanap.jpg&amp;pos=4&amp;uinfo=ww-1583-wh-844-fw-1358-fh-598-pd-1&amp;rpt=simage" TargetMode="External"/><Relationship Id="rId17" Type="http://schemas.openxmlformats.org/officeDocument/2006/relationships/image" Target="../media/image22.jpeg"/><Relationship Id="rId2" Type="http://schemas.openxmlformats.org/officeDocument/2006/relationships/image" Target="../media/image13.jpeg"/><Relationship Id="rId16" Type="http://schemas.openxmlformats.org/officeDocument/2006/relationships/hyperlink" Target="http://images.yandex.ru/yandsearch?text=%D0%B3%D0%BE%D1%80%D0%B5%20%D0%BC%D0%B0%D1%82%D0%B5%D1%80%D0%B8%20%D0%B2%20%D0%B1%D0%B5%D1%81%D0%BB%D0%B0%D0%BD%D0%B5%20%D1%84%D0%BE%D1%82%D0%BE&amp;fp=0&amp;img_url=http://ic.pics.livejournal.com/frallik/12164489/154349/154349_original.jpg&amp;pos=16&amp;uinfo=ww-1583-wh-844-fw-1358-fh-598-pd-1&amp;rpt=simag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source=wiz&amp;fp=4&amp;uinfo=ww-991-wh-612-fw-766-fh-448-pd-1&amp;p=4&amp;text=%D1%84%D0%BE%D1%82%D0%BE%20%D1%81%20%D0%B1%D0%B5%D1%81%D0%BB%D0%B0%D0%BD%D0%B0&amp;noreask=1&amp;pos=148&amp;rpt=simage&amp;lr=11006&amp;img_url=http://www.noar.ru/images/5.jpg" TargetMode="External"/><Relationship Id="rId11" Type="http://schemas.openxmlformats.org/officeDocument/2006/relationships/image" Target="../media/image19.jpeg"/><Relationship Id="rId5" Type="http://schemas.openxmlformats.org/officeDocument/2006/relationships/image" Target="../media/image16.jpeg"/><Relationship Id="rId15" Type="http://schemas.openxmlformats.org/officeDocument/2006/relationships/image" Target="../media/image21.jpeg"/><Relationship Id="rId10" Type="http://schemas.openxmlformats.org/officeDocument/2006/relationships/hyperlink" Target="http://images.yandex.ru/yandsearch?source=wiz&amp;fp=0&amp;text=%D1%81%D1%82%D1%80%D0%B0%D1%85%20%D0%B2%20%D0%B3%D0%BB%D0%B0%D0%B7%D0%B0%D1%85%20%D1%80%D0%B5%D0%B1%D0%B5%D0%BD%D0%BA%D0%B0%20%D1%84%D0%BE%D1%82%D0%BE&amp;noreask=1&amp;pos=12&amp;lr=11006&amp;rpt=simage&amp;uinfo=ww-1583-wh-844-fw-1358-fh-598-pd-1&amp;img_url=http://img11.nnm.ru/8/2/d/a/e/b37ad142740f1a8b52abda8f1b2.jpg" TargetMode="External"/><Relationship Id="rId4" Type="http://schemas.openxmlformats.org/officeDocument/2006/relationships/image" Target="../media/image15.jpeg"/><Relationship Id="rId9" Type="http://schemas.openxmlformats.org/officeDocument/2006/relationships/image" Target="../media/image18.jpeg"/><Relationship Id="rId14" Type="http://schemas.openxmlformats.org/officeDocument/2006/relationships/hyperlink" Target="http://images.yandex.ru/yandsearch?source=wiz&amp;fp=3&amp;img_url=http://img-fotki.yandex.ru/get/3209/kipriyanvoloh.8/0_7ccc_cbb2711a_orig.jpg&amp;uinfo=ww-991-wh-612-fw-766-fh-448-pd-1&amp;p=3&amp;text=%D1%84%D0%BE%D1%82%D0%BE%20%D1%81%20%D0%B1%D0%B5%D1%81%D0%BB%D0%B0%D0%BD%D0%B0&amp;noreask=1&amp;pos=98&amp;rpt=simage&amp;lr=1100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2-tub-ru.yandex.net/i?id=126280800-40-72&amp;n=21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28692" y="0"/>
            <a:ext cx="9572692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МКОУ  «</a:t>
            </a:r>
            <a:r>
              <a:rPr lang="ru-RU" sz="2000" dirty="0" err="1" smtClean="0">
                <a:solidFill>
                  <a:schemeClr val="bg1"/>
                </a:solidFill>
              </a:rPr>
              <a:t>Бугленская</a:t>
            </a:r>
            <a:r>
              <a:rPr lang="ru-RU" sz="2000" dirty="0" smtClean="0">
                <a:solidFill>
                  <a:schemeClr val="bg1"/>
                </a:solidFill>
              </a:rPr>
              <a:t> СОШ имени Ш.И.Шихсаидова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214686"/>
            <a:ext cx="7358114" cy="24241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Терроризм и экстремизм  как фактор политической дестабилизации 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Выполнила </a:t>
            </a:r>
            <a:r>
              <a:rPr lang="ru-RU" b="1" dirty="0" err="1" smtClean="0">
                <a:solidFill>
                  <a:schemeClr val="bg1"/>
                </a:solidFill>
              </a:rPr>
              <a:t>Арсанукаева</a:t>
            </a:r>
            <a:r>
              <a:rPr lang="ru-RU" b="1" smtClean="0">
                <a:solidFill>
                  <a:schemeClr val="bg1"/>
                </a:solidFill>
              </a:rPr>
              <a:t> А.М.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armyanskiy-duduk-melodiya-dushi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2000" tmFilter="0,0; .5, 0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2000" tmFilter="0,0; .5, 0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5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www.asianews.it/files/img/RUSSIA_(f)_0830_-_Beslan_Anniversario.jpg"/>
          <p:cNvPicPr/>
          <p:nvPr/>
        </p:nvPicPr>
        <p:blipFill>
          <a:blip r:embed="rId3"/>
          <a:srcRect t="40625" r="-1"/>
          <a:stretch>
            <a:fillRect/>
          </a:stretch>
        </p:blipFill>
        <p:spPr bwMode="auto">
          <a:xfrm>
            <a:off x="0" y="0"/>
            <a:ext cx="9144064" cy="757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928694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Дети Беслана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песня</a:t>
            </a:r>
            <a:r>
              <a:rPr lang="ru-RU" sz="3600" b="1" dirty="0" smtClean="0">
                <a:solidFill>
                  <a:schemeClr val="bg1"/>
                </a:solidFill>
              </a:rPr>
              <a:t>(для просмотра стучать по квадрату  два раза )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" name="РџРћРЎР’РЇР©РђР•РўРЎРЇ Р”Р•РўРЇРњ Р‘Р•РЎР›РђРќРђ.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2143116"/>
            <a:ext cx="8336993" cy="5286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2-tub-ru.yandex.net/i?id=148556045-16-72&amp;n=21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5816" y="0"/>
            <a:ext cx="9429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64331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</a:rPr>
              <a:t>Экстремизм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 Экстремизм – это сложная и неоднородная форма выражения ненависти и вражды. Различают следующие 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 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виды экстремизма: 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политический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национальный 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религиозный</a:t>
            </a:r>
            <a:r>
              <a:rPr lang="ru-RU" sz="3100" b="1" dirty="0" smtClean="0">
                <a:solidFill>
                  <a:srgbClr val="FFFF00"/>
                </a:solidFill>
              </a:rPr>
              <a:t/>
            </a:r>
            <a:br>
              <a:rPr lang="ru-RU" sz="3100" b="1" dirty="0" smtClean="0">
                <a:solidFill>
                  <a:srgbClr val="FFFF00"/>
                </a:solidFill>
              </a:rPr>
            </a:br>
            <a:r>
              <a:rPr lang="ru-RU" sz="5300" b="1" dirty="0" smtClean="0">
                <a:solidFill>
                  <a:srgbClr val="FFFF00"/>
                </a:solidFill>
              </a:rPr>
              <a:t/>
            </a:r>
            <a:br>
              <a:rPr lang="ru-RU" sz="5300" b="1" dirty="0" smtClean="0">
                <a:solidFill>
                  <a:srgbClr val="FFFF00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16" y="5572140"/>
            <a:ext cx="1828784" cy="554023"/>
          </a:xfrm>
        </p:spPr>
        <p:txBody>
          <a:bodyPr>
            <a:normAutofit/>
          </a:bodyPr>
          <a:lstStyle/>
          <a:p>
            <a:pPr marL="609600" indent="-609600" algn="ctr">
              <a:lnSpc>
                <a:spcPct val="80000"/>
              </a:lnSpc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705" y="0"/>
            <a:ext cx="915494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800" b="1" kern="0" dirty="0">
                <a:solidFill>
                  <a:srgbClr val="003300"/>
                </a:solidFill>
                <a:latin typeface="Arial"/>
              </a:rPr>
              <a:t>Цели экстремизма:</a:t>
            </a:r>
            <a:br>
              <a:rPr lang="ru-RU" altLang="ru-RU" sz="2800" b="1" kern="0" dirty="0">
                <a:solidFill>
                  <a:srgbClr val="003300"/>
                </a:solidFill>
                <a:latin typeface="Arial"/>
              </a:rPr>
            </a:br>
            <a:r>
              <a:rPr lang="ru-RU" altLang="ru-RU" sz="1800" b="1" kern="0" dirty="0">
                <a:solidFill>
                  <a:srgbClr val="003300"/>
                </a:solidFill>
                <a:latin typeface="Arial"/>
              </a:rPr>
              <a:t>(</a:t>
            </a:r>
            <a:r>
              <a:rPr lang="ru-RU" altLang="ru-RU" sz="1800" b="1" kern="0" dirty="0">
                <a:solidFill>
                  <a:srgbClr val="6600CC"/>
                </a:solidFill>
                <a:latin typeface="Arial"/>
              </a:rPr>
              <a:t>Федеральный закон Российской Федерации " О противодействии экстремистской деятельности" от 25 июля 2002 года)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340768"/>
            <a:ext cx="8964488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2400" dirty="0">
                <a:solidFill>
                  <a:srgbClr val="800080"/>
                </a:solidFill>
                <a:latin typeface="Times New Roman" pitchFamily="18" charset="0"/>
              </a:rPr>
              <a:t>насильственное изменение основ конституционного строя и нарушение целостности России;</a:t>
            </a: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ru-RU" sz="2400" dirty="0">
                <a:solidFill>
                  <a:srgbClr val="800080"/>
                </a:solidFill>
                <a:latin typeface="Times New Roman" pitchFamily="18" charset="0"/>
              </a:rPr>
              <a:t>подрыв безопасности России;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altLang="ru-RU" sz="2400" dirty="0">
                <a:solidFill>
                  <a:srgbClr val="800080"/>
                </a:solidFill>
                <a:latin typeface="Times New Roman" pitchFamily="18" charset="0"/>
              </a:rPr>
              <a:t>захват или присвоение властных полномочий;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altLang="ru-RU" sz="2400" dirty="0">
                <a:solidFill>
                  <a:srgbClr val="800080"/>
                </a:solidFill>
                <a:latin typeface="Times New Roman" pitchFamily="18" charset="0"/>
              </a:rPr>
              <a:t>осуществление террористической деятельности;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altLang="ru-RU" sz="2400" dirty="0">
                <a:solidFill>
                  <a:srgbClr val="800080"/>
                </a:solidFill>
                <a:latin typeface="Times New Roman" pitchFamily="18" charset="0"/>
              </a:rPr>
              <a:t>возбуждение расовой, национальной, или религиозной розни,  а также социальной розни, связанной с насилием или призывами к насилию;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altLang="ru-RU" sz="2400" dirty="0">
                <a:solidFill>
                  <a:srgbClr val="800080"/>
                </a:solidFill>
                <a:latin typeface="Times New Roman" pitchFamily="18" charset="0"/>
              </a:rPr>
              <a:t>унижение национального достоинства;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altLang="ru-RU" sz="2400" dirty="0">
                <a:solidFill>
                  <a:srgbClr val="800080"/>
                </a:solidFill>
                <a:latin typeface="Times New Roman" pitchFamily="18" charset="0"/>
              </a:rPr>
              <a:t>осуществление массовых беспорядков, хулиганских действий и актов вандализма по мотивам идеологической, политической, расовой, национальной или религиозной ненависти либо вражды, а равно по мотивам ненависти либо вражды в отношении какой-либо социальной группы; 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ru-RU" altLang="ru-RU" sz="2400" dirty="0">
                <a:solidFill>
                  <a:srgbClr val="800080"/>
                </a:solidFill>
                <a:latin typeface="Times New Roman" pitchFamily="18" charset="0"/>
              </a:rPr>
              <a:t>пропаганда исключительности, превосходства либо неполноценности граждан по признаку их отношения к религии, социальной, расовой, национальной, религиозной или языковой принадлежности;</a:t>
            </a:r>
          </a:p>
        </p:txBody>
      </p:sp>
    </p:spTree>
    <p:extLst>
      <p:ext uri="{BB962C8B-B14F-4D97-AF65-F5344CB8AC3E}">
        <p14:creationId xmlns:p14="http://schemas.microsoft.com/office/powerpoint/2010/main" xmlns="" val="284698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Users\Таня\Pictures\7ce9f23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0000" contrast="-40000"/>
          </a:blip>
          <a:srcRect/>
          <a:stretch>
            <a:fillRect/>
          </a:stretch>
        </p:blipFill>
        <p:spPr bwMode="auto">
          <a:xfrm>
            <a:off x="-285816" y="-1"/>
            <a:ext cx="9429816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0" y="500042"/>
            <a:ext cx="8786842" cy="529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 smtClean="0"/>
              <a:t>Уголовная ответственность за экстремизм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Возбуждение ненависти или вражды, а равно унижение человеческого достоинства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CC0000"/>
                </a:solidFill>
              </a:rPr>
              <a:t>наказывается лишением свободы на срок 5 лет</a:t>
            </a:r>
            <a:r>
              <a:rPr lang="ru-RU" sz="2800" b="1" dirty="0" smtClean="0"/>
              <a:t> (ст. 282 УК России)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Организация экстремистского сообщества </a:t>
            </a:r>
            <a:r>
              <a:rPr lang="ru-RU" sz="2800" b="1" dirty="0" smtClean="0">
                <a:solidFill>
                  <a:srgbClr val="CC0000"/>
                </a:solidFill>
              </a:rPr>
              <a:t>наказывается лишением свободы на срок 6 лет</a:t>
            </a:r>
            <a:r>
              <a:rPr lang="ru-RU" sz="2800" b="1" dirty="0" smtClean="0"/>
              <a:t> (ст. 282</a:t>
            </a:r>
            <a:r>
              <a:rPr lang="ru-RU" sz="2800" b="1" baseline="30000" dirty="0" smtClean="0"/>
              <a:t>1</a:t>
            </a:r>
            <a:r>
              <a:rPr lang="ru-RU" sz="2800" b="1" dirty="0" smtClean="0"/>
              <a:t> УК России)</a:t>
            </a:r>
          </a:p>
          <a:p>
            <a:pPr>
              <a:lnSpc>
                <a:spcPct val="90000"/>
              </a:lnSpc>
            </a:pPr>
            <a:r>
              <a:rPr lang="ru-RU" sz="2800" b="1" dirty="0" smtClean="0"/>
              <a:t>Организация деятельность экстремистской организации </a:t>
            </a:r>
            <a:r>
              <a:rPr lang="ru-RU" sz="2800" b="1" dirty="0" smtClean="0">
                <a:solidFill>
                  <a:srgbClr val="CC0000"/>
                </a:solidFill>
              </a:rPr>
              <a:t>наказывается лишением свободы на срок 3 лет</a:t>
            </a:r>
            <a:r>
              <a:rPr lang="ru-RU" sz="2800" b="1" dirty="0" smtClean="0"/>
              <a:t> (ст. 282</a:t>
            </a:r>
            <a:r>
              <a:rPr lang="ru-RU" sz="2800" b="1" baseline="30000" dirty="0" smtClean="0"/>
              <a:t>2</a:t>
            </a:r>
            <a:r>
              <a:rPr lang="ru-RU" sz="2800" b="1" dirty="0" smtClean="0"/>
              <a:t> УК России)</a:t>
            </a:r>
          </a:p>
          <a:p>
            <a:endParaRPr lang="ru-RU" dirty="0" smtClean="0">
              <a:solidFill>
                <a:srgbClr val="6600CC"/>
              </a:solidFill>
            </a:endParaRPr>
          </a:p>
          <a:p>
            <a:endParaRPr lang="ru-RU" dirty="0" smtClean="0">
              <a:solidFill>
                <a:srgbClr val="6600CC"/>
              </a:solidFill>
            </a:endParaRPr>
          </a:p>
          <a:p>
            <a:endParaRPr lang="ru-RU" dirty="0"/>
          </a:p>
        </p:txBody>
      </p:sp>
      <p:pic>
        <p:nvPicPr>
          <p:cNvPr id="6" name="Рисунок 5" descr="http://im6-tub-ru.yandex.net/i?id=495570837-50-72&amp;n=21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500570"/>
            <a:ext cx="2928958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75" y="3175"/>
            <a:ext cx="94313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550" y="992141"/>
            <a:ext cx="8964488" cy="5865859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ru-RU" altLang="ru-RU" b="1" dirty="0">
                <a:latin typeface="Times New Roman" pitchFamily="18" charset="0"/>
              </a:rPr>
              <a:t>Воспрепятствование осуществлению права на свободу совести и вероисповеданий (ст. 148 УК России)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latin typeface="Times New Roman" pitchFamily="18" charset="0"/>
              </a:rPr>
              <a:t>Воспрепятствование проведению собрания, митинга, демонстрации, шествия, пикетирования или участию в них (ст. 149 УК России)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latin typeface="Times New Roman" pitchFamily="18" charset="0"/>
              </a:rPr>
              <a:t>Хулиганство (ст. 213 УК России)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latin typeface="Times New Roman" pitchFamily="18" charset="0"/>
              </a:rPr>
              <a:t>Вандализм (ст. 214 УК России) 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latin typeface="Times New Roman" pitchFamily="18" charset="0"/>
              </a:rPr>
              <a:t>Уничтожение или повреждение памятников истории или культуры (ст. 243 УК России)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latin typeface="Times New Roman" pitchFamily="18" charset="0"/>
              </a:rPr>
              <a:t>Надругательство над телами умерших и местами их захоронения (ст. 244 УК России)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latin typeface="Times New Roman" pitchFamily="18" charset="0"/>
              </a:rPr>
              <a:t>Публичные призывы к осуществлению экстремистской деятельности (ст. 280 УК России)</a:t>
            </a:r>
          </a:p>
          <a:p>
            <a:pPr>
              <a:lnSpc>
                <a:spcPct val="90000"/>
              </a:lnSpc>
            </a:pPr>
            <a:r>
              <a:rPr lang="ru-RU" altLang="ru-RU" b="1" dirty="0">
                <a:latin typeface="Times New Roman" pitchFamily="18" charset="0"/>
              </a:rPr>
              <a:t>Возбуждение ненависти либо вражды, а равно унижение человеческого достоинства (ст. 282 УК России)</a:t>
            </a: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500" y="287216"/>
            <a:ext cx="8964488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3972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25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1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125" accel="5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75" y="3175"/>
            <a:ext cx="94313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0000FF"/>
                </a:solidFill>
              </a:rPr>
              <a:t>Цель бандитизма – совершение нападений на граждан или организации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Tx/>
              <a:buNone/>
            </a:pPr>
            <a:r>
              <a:rPr lang="ru-RU" altLang="ru-RU" sz="5400" b="1" dirty="0">
                <a:solidFill>
                  <a:srgbClr val="003300"/>
                </a:solidFill>
                <a:latin typeface="Times New Roman" pitchFamily="18" charset="0"/>
              </a:rPr>
              <a:t>	(как правило, для завладения имуществом, причинения вреда жизни, здоровью и т.п.)</a:t>
            </a:r>
          </a:p>
        </p:txBody>
      </p:sp>
    </p:spTree>
    <p:extLst>
      <p:ext uri="{BB962C8B-B14F-4D97-AF65-F5344CB8AC3E}">
        <p14:creationId xmlns:p14="http://schemas.microsoft.com/office/powerpoint/2010/main" xmlns="" val="360615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Таня\Pictures\imagesCAVTKVBJ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/>
              <a:t>Основные методы работы: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1" y="1196752"/>
            <a:ext cx="8753683" cy="5291916"/>
          </a:xfrm>
        </p:spPr>
        <p:txBody>
          <a:bodyPr>
            <a:normAutofit lnSpcReduction="1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 агитация, распространение листовок (обычно с расистскими призывами), различные акты вандализма (рисунки свастики на видных местах, и др.), нападения на иностранцев, лиц кавказской национальности, избиения граждан СНГ, общеуголовные преступления: нанесение изображений экстремистского характера, в том числе, свастики, хулиганство, распитие спиртных напитков, участие в столкновениях с футбольными фанатами.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748464" y="6488668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2208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mena.ru/news/2006/05/26/7653/mainstream.gif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72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56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chemeClr val="bg1"/>
                </a:solidFill>
              </a:rPr>
              <a:t>Уголовная ответственность за бандитизм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456584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ru-RU" altLang="ru-RU" sz="2800" b="1" kern="0" dirty="0">
                <a:solidFill>
                  <a:srgbClr val="C00000"/>
                </a:solidFill>
                <a:latin typeface="Arial"/>
              </a:rPr>
              <a:t>Создание банды и руководство бандой наказывается лишением свободы на срок от 10 до 15 лет (ч. 1 ст. 209 УК России)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ru-RU" altLang="ru-RU" sz="2800" b="1" kern="0" dirty="0">
                <a:solidFill>
                  <a:srgbClr val="C00000"/>
                </a:solidFill>
                <a:latin typeface="Arial"/>
              </a:rPr>
              <a:t>Участие в банде или участие в совершаемых бандой нападениях наказывается лишением свободы на срок от 8 до 15 лет (ч. 2 ст. 209 УК России)</a:t>
            </a:r>
          </a:p>
          <a:p>
            <a:pPr lvl="0" fontAlgn="base">
              <a:spcAft>
                <a:spcPct val="0"/>
              </a:spcAft>
              <a:buFontTx/>
              <a:buChar char="•"/>
            </a:pPr>
            <a:r>
              <a:rPr lang="ru-RU" altLang="ru-RU" sz="2800" b="1" kern="0" dirty="0">
                <a:solidFill>
                  <a:srgbClr val="C00000"/>
                </a:solidFill>
                <a:latin typeface="Arial"/>
              </a:rPr>
              <a:t>Те же деяния, совершенные лицом с использованием своего служебного положения наказываются лишением свободы на срок от 12 до 20 лет (ч. 3 ст. 209 УК России)</a:t>
            </a:r>
          </a:p>
          <a:p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118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analytic-info.net/img_upload/Jun10/FU1.jp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390191" y="-6428"/>
            <a:ext cx="9505056" cy="7405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180528" y="228919"/>
            <a:ext cx="637728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38672" y="2996952"/>
            <a:ext cx="9282672" cy="2879829"/>
          </a:xfrm>
        </p:spPr>
        <p:txBody>
          <a:bodyPr>
            <a:noAutofit/>
          </a:bodyPr>
          <a:lstStyle/>
          <a:p>
            <a:r>
              <a:rPr lang="ru-RU" sz="4400" b="1" dirty="0">
                <a:solidFill>
                  <a:schemeClr val="bg1"/>
                </a:solidFill>
              </a:rPr>
              <a:t>Явление экстремизма в молодежной среде: фанат, спортивный болельщик, экстремист</a:t>
            </a:r>
          </a:p>
        </p:txBody>
      </p:sp>
      <p:pic>
        <p:nvPicPr>
          <p:cNvPr id="5" name="Рисунок 4" descr="http://im2-tub-ru.yandex.net/i?id=99922275-63-72&amp;n=21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80112" y="1772816"/>
            <a:ext cx="2143760" cy="14243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602372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ня\Pictures\1289946428_zenit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428693" y="1"/>
            <a:ext cx="9572693" cy="6857999"/>
          </a:xfrm>
          <a:prstGeom prst="rect">
            <a:avLst/>
          </a:prstGeom>
        </p:spPr>
      </p:pic>
      <p:pic>
        <p:nvPicPr>
          <p:cNvPr id="4" name="Picture 2" descr="C:\Users\Таня\Pictures\1289946428_zenit_0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557" y="0"/>
            <a:ext cx="9183147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85784" y="357166"/>
            <a:ext cx="9144000" cy="6500834"/>
          </a:xfrm>
        </p:spPr>
        <p:txBody>
          <a:bodyPr>
            <a:normAutofit fontScale="92500"/>
          </a:bodyPr>
          <a:lstStyle/>
          <a:p>
            <a:r>
              <a:rPr lang="ru-RU" sz="3800" b="1" i="1" dirty="0" smtClean="0">
                <a:solidFill>
                  <a:schemeClr val="bg1"/>
                </a:solidFill>
              </a:rPr>
              <a:t>Фанаты - сугубо деструктивный элемент, их цель только подраться под предлогом футбола. Все они одинаковы... Фанаты агрессивны, дерутся с оружием, готовы убить кого угодно и всегда ищут проблем с милицией...</a:t>
            </a:r>
          </a:p>
          <a:p>
            <a:endParaRPr lang="ru-RU" sz="3800" dirty="0" smtClean="0">
              <a:solidFill>
                <a:schemeClr val="bg1"/>
              </a:solidFill>
            </a:endParaRPr>
          </a:p>
          <a:p>
            <a:r>
              <a:rPr lang="ru-RU" sz="3800" b="1" dirty="0" err="1" smtClean="0">
                <a:solidFill>
                  <a:schemeClr val="bg1"/>
                </a:solidFill>
              </a:rPr>
              <a:t>Футбо́льные</a:t>
            </a:r>
            <a:r>
              <a:rPr lang="ru-RU" sz="3800" b="1" dirty="0" smtClean="0">
                <a:solidFill>
                  <a:schemeClr val="bg1"/>
                </a:solidFill>
              </a:rPr>
              <a:t> </a:t>
            </a:r>
            <a:r>
              <a:rPr lang="ru-RU" sz="3800" b="1" dirty="0" err="1" smtClean="0">
                <a:solidFill>
                  <a:schemeClr val="bg1"/>
                </a:solidFill>
              </a:rPr>
              <a:t>хулига́ны</a:t>
            </a:r>
            <a:r>
              <a:rPr lang="ru-RU" sz="3800" dirty="0" smtClean="0">
                <a:solidFill>
                  <a:schemeClr val="bg1"/>
                </a:solidFill>
              </a:rPr>
              <a:t> — лица, </a:t>
            </a:r>
            <a:r>
              <a:rPr lang="ru-RU" sz="3800" u="sng" dirty="0" smtClean="0">
                <a:solidFill>
                  <a:schemeClr val="bg1"/>
                </a:solidFill>
                <a:hlinkClick r:id="rId3" tooltip="Хулиганство"/>
              </a:rPr>
              <a:t>нарушающие общественный порядок</a:t>
            </a:r>
            <a:r>
              <a:rPr lang="ru-RU" sz="3800" dirty="0" smtClean="0">
                <a:solidFill>
                  <a:schemeClr val="bg1"/>
                </a:solidFill>
              </a:rPr>
              <a:t>, связывая свои действия с </a:t>
            </a:r>
            <a:r>
              <a:rPr lang="ru-RU" sz="3800" u="sng" dirty="0" smtClean="0">
                <a:solidFill>
                  <a:schemeClr val="bg1"/>
                </a:solidFill>
                <a:hlinkClick r:id="rId4" tooltip="Футбол"/>
              </a:rPr>
              <a:t>футбольными</a:t>
            </a:r>
            <a:r>
              <a:rPr lang="ru-RU" sz="3800" dirty="0" smtClean="0">
                <a:solidFill>
                  <a:schemeClr val="bg1"/>
                </a:solidFill>
              </a:rPr>
              <a:t> пристрастиями и обосновывая их ими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stat8.blog.ru/lr/0c03dd35fc0c330179a3e7a96bfa0c81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502" y="0"/>
            <a:ext cx="92155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28" y="274638"/>
            <a:ext cx="114272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6016" y="500042"/>
            <a:ext cx="4427984" cy="6357959"/>
          </a:xfrm>
        </p:spPr>
        <p:txBody>
          <a:bodyPr>
            <a:normAutofit fontScale="92500" lnSpcReduction="20000"/>
          </a:bodyPr>
          <a:lstStyle/>
          <a:p>
            <a:r>
              <a:rPr lang="ru-RU" sz="3100" b="1" dirty="0" smtClean="0">
                <a:solidFill>
                  <a:schemeClr val="bg1"/>
                </a:solidFill>
                <a:latin typeface="Times New Roman" pitchFamily="18" charset="0"/>
              </a:rPr>
              <a:t>Терроризм – это совершение взрыва, поджога или иных действий, создающих опасность гибели людей, причинения значительного имущественного ущерба либо наступления иных общественно опасных последствий, а также угроза совершения указанных действий если эти действия совершены в целях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аня\Pictures\skinxed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501090" y="1417638"/>
            <a:ext cx="185710" cy="108266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332037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Скинхедами или «</a:t>
            </a:r>
            <a:r>
              <a:rPr lang="ru-RU" dirty="0" err="1" smtClean="0">
                <a:solidFill>
                  <a:schemeClr val="bg1"/>
                </a:solidFill>
              </a:rPr>
              <a:t>скинами</a:t>
            </a:r>
            <a:r>
              <a:rPr lang="ru-RU" dirty="0" smtClean="0">
                <a:solidFill>
                  <a:schemeClr val="bg1"/>
                </a:solidFill>
              </a:rPr>
              <a:t>» называют участников относительно нового неформального молодежного движения, возникшего в Англии, Европе и Америке во второй половине 20 века. Слово «скинхед» произошло от слияния двух английских слов </a:t>
            </a:r>
            <a:r>
              <a:rPr lang="ru-RU" dirty="0" err="1" smtClean="0">
                <a:solidFill>
                  <a:schemeClr val="bg1"/>
                </a:solidFill>
              </a:rPr>
              <a:t>skin</a:t>
            </a:r>
            <a:r>
              <a:rPr lang="ru-RU" dirty="0" smtClean="0">
                <a:solidFill>
                  <a:schemeClr val="bg1"/>
                </a:solidFill>
              </a:rPr>
              <a:t> (кожа) и </a:t>
            </a:r>
            <a:r>
              <a:rPr lang="ru-RU" dirty="0" err="1" smtClean="0">
                <a:solidFill>
                  <a:schemeClr val="bg1"/>
                </a:solidFill>
              </a:rPr>
              <a:t>head</a:t>
            </a:r>
            <a:r>
              <a:rPr lang="ru-RU" dirty="0" smtClean="0">
                <a:solidFill>
                  <a:schemeClr val="bg1"/>
                </a:solidFill>
              </a:rPr>
              <a:t> (голова) и в буквальном переводе означает «кожаная голова». </a:t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85794"/>
            <a:ext cx="87154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Скинхеды, как носители идей национализма.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214686"/>
            <a:ext cx="8229600" cy="1143000"/>
          </a:xfrm>
        </p:spPr>
        <p:txBody>
          <a:bodyPr>
            <a:noAutofit/>
          </a:bodyPr>
          <a:lstStyle/>
          <a:p>
            <a:pPr marL="320040" indent="-320040">
              <a:defRPr/>
            </a:pPr>
            <a:r>
              <a:rPr lang="ru-RU" sz="2000" b="1" i="1" dirty="0" smtClean="0">
                <a:solidFill>
                  <a:srgbClr val="C00000"/>
                </a:solidFill>
              </a:rPr>
              <a:t>Отличительные признаки: 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бритая голова (или короткая стрижка), 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камуфляжная форма, куртки «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бомберы</a:t>
            </a:r>
            <a:r>
              <a:rPr lang="ru-RU" sz="2000" b="1" i="1" dirty="0" smtClean="0">
                <a:solidFill>
                  <a:srgbClr val="C00000"/>
                </a:solidFill>
              </a:rPr>
              <a:t>» (черного цвета, внутри оранжевые), толстовки с капюшоном («</a:t>
            </a:r>
            <a:r>
              <a:rPr lang="en-US" sz="2000" b="1" i="1" dirty="0" smtClean="0">
                <a:solidFill>
                  <a:srgbClr val="C00000"/>
                </a:solidFill>
              </a:rPr>
              <a:t>Lonsdale</a:t>
            </a:r>
            <a:r>
              <a:rPr lang="ru-RU" sz="2000" b="1" i="1" dirty="0" smtClean="0">
                <a:solidFill>
                  <a:srgbClr val="C00000"/>
                </a:solidFill>
              </a:rPr>
              <a:t>»), 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на ногах - «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берцы</a:t>
            </a:r>
            <a:r>
              <a:rPr lang="ru-RU" sz="2000" b="1" i="1" dirty="0" smtClean="0">
                <a:solidFill>
                  <a:srgbClr val="C00000"/>
                </a:solidFill>
              </a:rPr>
              <a:t>», «</a:t>
            </a:r>
            <a:r>
              <a:rPr lang="ru-RU" sz="2000" b="1" i="1" dirty="0" err="1" smtClean="0">
                <a:solidFill>
                  <a:srgbClr val="C00000"/>
                </a:solidFill>
              </a:rPr>
              <a:t>гриндерсы</a:t>
            </a:r>
            <a:r>
              <a:rPr lang="ru-RU" sz="2000" b="1" i="1" dirty="0" smtClean="0">
                <a:solidFill>
                  <a:srgbClr val="C00000"/>
                </a:solidFill>
              </a:rPr>
              <a:t>», закатанные джинсы.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 Наличие татуировок (обычно, свастика).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000" b="1" i="1" dirty="0" smtClean="0">
                <a:solidFill>
                  <a:srgbClr val="C00000"/>
                </a:solidFill>
              </a:rPr>
              <a:t> Все они имеют в данной среде прозвища.  </a:t>
            </a:r>
            <a:br>
              <a:rPr lang="ru-RU" sz="2000" b="1" i="1" dirty="0" smtClean="0">
                <a:solidFill>
                  <a:srgbClr val="C00000"/>
                </a:solidFill>
              </a:rPr>
            </a:br>
            <a:r>
              <a:rPr lang="ru-RU" sz="2800" b="1" i="1" dirty="0" smtClean="0">
                <a:solidFill>
                  <a:srgbClr val="C00000"/>
                </a:solidFill>
              </a:rPr>
              <a:t/>
            </a:r>
            <a:br>
              <a:rPr lang="ru-RU" sz="2800" b="1" i="1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endParaRPr lang="ru-RU" sz="2800" dirty="0"/>
          </a:p>
        </p:txBody>
      </p:sp>
      <p:pic>
        <p:nvPicPr>
          <p:cNvPr id="4" name="Содержимое 3" descr="http://im4-tub-ru.yandex.net/i?id=275772256-54-72&amp;n=21">
            <a:hlinkClick r:id="rId2" tgtFrame="&quot;_blank&quot;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643206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ttp://www.demushkin.com/upload/iblock/0b3/x_c20a83c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429132"/>
            <a:ext cx="2643173" cy="2143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ttp://www.wz-newsline.de/polopoly_fs/1.719352.1311262143!/httpImage/onlineImage.jpg_gen/derivatives/landscape_550/onlineImage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357694"/>
            <a:ext cx="2623185" cy="2106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timpul.md/uploads/modules/news/2010/08/14827/658x0_00000_120_02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15074" y="214290"/>
            <a:ext cx="2613022" cy="2081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686800" y="1417638"/>
            <a:ext cx="457200" cy="11541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71604" y="428604"/>
            <a:ext cx="5857916" cy="407196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Субкультура ЭМО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Внешний вид: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черные длинные волосы, большая крашеная чёлка, различного рода металлические украшения, неформальная одежда. Депрессия, самоуничтожение, протест против взрослых. Выражается протест в суицидальном поведении. Авторитет имеют те представители ЭМО, которые имели большее количество попыток суицида.</a:t>
            </a:r>
          </a:p>
          <a:p>
            <a:endParaRPr lang="ru-RU" sz="900" dirty="0"/>
          </a:p>
        </p:txBody>
      </p:sp>
      <p:pic>
        <p:nvPicPr>
          <p:cNvPr id="4" name="Рисунок 3" descr="http://im2-tub-ru.yandex.net/i?id=282193226-23-72&amp;n=21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5000636"/>
            <a:ext cx="150019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0-tub-ru.yandex.net/i?id=381020702-52-72&amp;n=21">
            <a:hlinkClick r:id="rId5" tgtFrame="&quot;_blank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071810"/>
            <a:ext cx="1638619" cy="1924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www.emok.tv/wp-content/gallery/emo-girls-72/thumbs/thumbs_EMO%20Girls%2072_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4" y="5072074"/>
            <a:ext cx="1500198" cy="1785926"/>
          </a:xfrm>
          <a:prstGeom prst="rect">
            <a:avLst/>
          </a:prstGeom>
          <a:noFill/>
        </p:spPr>
      </p:pic>
      <p:pic>
        <p:nvPicPr>
          <p:cNvPr id="1028" name="Picture 4" descr="http://im2-tub-ru.yandex.net/i?id=224605096-01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500958" y="1214422"/>
            <a:ext cx="1390652" cy="1798257"/>
          </a:xfrm>
          <a:prstGeom prst="rect">
            <a:avLst/>
          </a:prstGeom>
          <a:noFill/>
        </p:spPr>
      </p:pic>
      <p:pic>
        <p:nvPicPr>
          <p:cNvPr id="9" name="Рисунок 8" descr="http://img0.liveinternet.ru/images/attach/b/1/17556/17556750_emo.jpg">
            <a:hlinkClick r:id="rId10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14282" y="3143248"/>
            <a:ext cx="16430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comment-thai.com/photo/10400.gif">
            <a:hlinkClick r:id="rId12"/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85918" y="5000636"/>
            <a:ext cx="1500198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stat18.privet.ru/lr/0a1505e7a9f1c65640b6342fea40c080">
            <a:hlinkClick r:id="rId14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4282" y="1357298"/>
            <a:ext cx="1357322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32871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28926" y="285728"/>
            <a:ext cx="5972188" cy="6000792"/>
          </a:xfrm>
        </p:spPr>
        <p:txBody>
          <a:bodyPr>
            <a:normAutofit fontScale="25000" lnSpcReduction="20000"/>
          </a:bodyPr>
          <a:lstStyle/>
          <a:p>
            <a:r>
              <a:rPr lang="ru-RU" sz="8600" b="1" dirty="0" err="1" smtClean="0"/>
              <a:t>Национал-большевистская</a:t>
            </a:r>
            <a:r>
              <a:rPr lang="ru-RU" sz="8600" b="1" dirty="0" smtClean="0"/>
              <a:t> партия (НБП).</a:t>
            </a:r>
            <a:r>
              <a:rPr lang="ru-RU" sz="8600" dirty="0" smtClean="0"/>
              <a:t/>
            </a:r>
            <a:br>
              <a:rPr lang="ru-RU" sz="8600" dirty="0" smtClean="0"/>
            </a:br>
            <a:r>
              <a:rPr lang="ru-RU" sz="6400" b="1" dirty="0" smtClean="0">
                <a:latin typeface="Calibri" pitchFamily="34" charset="0"/>
              </a:rPr>
              <a:t>Отличительный знак:</a:t>
            </a:r>
            <a:r>
              <a:rPr lang="ru-RU" sz="6400" dirty="0" smtClean="0">
                <a:latin typeface="Calibri" pitchFamily="34" charset="0"/>
              </a:rPr>
              <a:t> серп и молот в белом круге на красном фоне.</a:t>
            </a:r>
            <a:br>
              <a:rPr lang="ru-RU" sz="6400" dirty="0" smtClean="0">
                <a:latin typeface="Calibri" pitchFamily="34" charset="0"/>
              </a:rPr>
            </a:br>
            <a:r>
              <a:rPr lang="ru-RU" sz="6400" dirty="0" smtClean="0">
                <a:latin typeface="Calibri" pitchFamily="34" charset="0"/>
              </a:rPr>
              <a:t/>
            </a:r>
            <a:br>
              <a:rPr lang="ru-RU" sz="6400" dirty="0" smtClean="0">
                <a:latin typeface="Calibri" pitchFamily="34" charset="0"/>
              </a:rPr>
            </a:br>
            <a:r>
              <a:rPr lang="ru-RU" sz="6400" b="1" dirty="0" smtClean="0">
                <a:latin typeface="Calibri" pitchFamily="34" charset="0"/>
              </a:rPr>
              <a:t>Сущность идеологии:</a:t>
            </a:r>
            <a:r>
              <a:rPr lang="ru-RU" sz="6400" dirty="0" smtClean="0">
                <a:latin typeface="Calibri" pitchFamily="34" charset="0"/>
              </a:rPr>
              <a:t> «Испепеляющая ненависть к античеловеческой системе троицы: либерализма, демократии, капитализма. Человек восстания, национал-большевик видит свою миссию в разрушении системы до основания. На идеалах духовной мужественности, социальной и национальной справедливости будет построено </a:t>
            </a:r>
            <a:r>
              <a:rPr lang="ru-RU" sz="6400" dirty="0" err="1" smtClean="0">
                <a:latin typeface="Calibri" pitchFamily="34" charset="0"/>
              </a:rPr>
              <a:t>традиционалистическое</a:t>
            </a:r>
            <a:r>
              <a:rPr lang="ru-RU" sz="6400" dirty="0" smtClean="0">
                <a:latin typeface="Calibri" pitchFamily="34" charset="0"/>
              </a:rPr>
              <a:t>, иерархическое общество».</a:t>
            </a:r>
            <a:br>
              <a:rPr lang="ru-RU" sz="6400" dirty="0" smtClean="0">
                <a:latin typeface="Calibri" pitchFamily="34" charset="0"/>
              </a:rPr>
            </a:br>
            <a:r>
              <a:rPr lang="ru-RU" sz="6400" b="1" dirty="0" smtClean="0">
                <a:latin typeface="Calibri" pitchFamily="34" charset="0"/>
              </a:rPr>
              <a:t>Основные методы действий:</a:t>
            </a:r>
            <a:r>
              <a:rPr lang="ru-RU" sz="6400" dirty="0" smtClean="0">
                <a:latin typeface="Calibri" pitchFamily="34" charset="0"/>
              </a:rPr>
              <a:t> распространение листовок, агитация населения, выезды в Москву для участия в массовых акциях.</a:t>
            </a:r>
            <a:br>
              <a:rPr lang="ru-RU" sz="6400" dirty="0" smtClean="0">
                <a:latin typeface="Calibri" pitchFamily="34" charset="0"/>
              </a:rPr>
            </a:br>
            <a:endParaRPr lang="ru-RU" sz="6400" dirty="0" smtClean="0">
              <a:latin typeface="Calibri" pitchFamily="34" charset="0"/>
            </a:endParaRPr>
          </a:p>
          <a:p>
            <a:r>
              <a:rPr lang="ru-RU" sz="6400" dirty="0" smtClean="0"/>
              <a:t/>
            </a:r>
            <a:br>
              <a:rPr lang="ru-RU" sz="6400" dirty="0" smtClean="0"/>
            </a:br>
            <a:r>
              <a:rPr lang="ru-RU" sz="6400" b="1" dirty="0" smtClean="0">
                <a:latin typeface="Calibri" pitchFamily="34" charset="0"/>
              </a:rPr>
              <a:t>Отличительный знак:</a:t>
            </a:r>
            <a:r>
              <a:rPr lang="ru-RU" sz="6400" dirty="0" smtClean="0">
                <a:latin typeface="Calibri" pitchFamily="34" charset="0"/>
              </a:rPr>
              <a:t> серп и молот в белом круге на красном фоне.</a:t>
            </a:r>
            <a:br>
              <a:rPr lang="ru-RU" sz="6400" dirty="0" smtClean="0">
                <a:latin typeface="Calibri" pitchFamily="34" charset="0"/>
              </a:rPr>
            </a:br>
            <a:r>
              <a:rPr lang="ru-RU" sz="6400" dirty="0" smtClean="0">
                <a:latin typeface="Calibri" pitchFamily="34" charset="0"/>
              </a:rPr>
              <a:t/>
            </a:r>
            <a:br>
              <a:rPr lang="ru-RU" sz="6400" dirty="0" smtClean="0">
                <a:latin typeface="Calibri" pitchFamily="34" charset="0"/>
              </a:rPr>
            </a:br>
            <a:r>
              <a:rPr lang="ru-RU" sz="6400" b="1" dirty="0" smtClean="0">
                <a:latin typeface="Calibri" pitchFamily="34" charset="0"/>
              </a:rPr>
              <a:t>Сущность идеологии:</a:t>
            </a:r>
            <a:r>
              <a:rPr lang="ru-RU" sz="6400" dirty="0" smtClean="0">
                <a:latin typeface="Calibri" pitchFamily="34" charset="0"/>
              </a:rPr>
              <a:t> «Испепеляющая ненависть к античеловеческой системе троицы: либерализма, демократии, капитализма. Человек восстания, национал-большевик видит свою миссию в разрушении системы до основания. На идеалах духовной мужественности, социальной и национальной справедливости будет построено </a:t>
            </a:r>
            <a:r>
              <a:rPr lang="ru-RU" sz="6400" dirty="0" err="1" smtClean="0">
                <a:latin typeface="Calibri" pitchFamily="34" charset="0"/>
              </a:rPr>
              <a:t>традиционалистическое</a:t>
            </a:r>
            <a:r>
              <a:rPr lang="ru-RU" sz="6400" dirty="0" smtClean="0">
                <a:latin typeface="Calibri" pitchFamily="34" charset="0"/>
              </a:rPr>
              <a:t>, иерархическое общество».</a:t>
            </a:r>
            <a:br>
              <a:rPr lang="ru-RU" sz="6400" dirty="0" smtClean="0">
                <a:latin typeface="Calibri" pitchFamily="34" charset="0"/>
              </a:rPr>
            </a:br>
            <a:r>
              <a:rPr lang="ru-RU" sz="6400" b="1" dirty="0" smtClean="0">
                <a:latin typeface="Calibri" pitchFamily="34" charset="0"/>
              </a:rPr>
              <a:t>Основные методы действий:</a:t>
            </a:r>
            <a:r>
              <a:rPr lang="ru-RU" sz="6400" dirty="0" smtClean="0">
                <a:latin typeface="Calibri" pitchFamily="34" charset="0"/>
              </a:rPr>
              <a:t> распространение листовок, агитация населения, выезды в Москву для участия в массовых акциях.</a:t>
            </a:r>
            <a:br>
              <a:rPr lang="ru-RU" sz="6400" dirty="0" smtClean="0">
                <a:latin typeface="Calibri" pitchFamily="34" charset="0"/>
              </a:rPr>
            </a:br>
            <a:endParaRPr lang="ru-RU" sz="6400" dirty="0" smtClean="0">
              <a:latin typeface="Calibri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3" descr="C:\Users\Таня\Pictures\imagesCALL627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000504"/>
            <a:ext cx="2590800" cy="1944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1" descr="C:\Users\Таня\Pictures\imagesCA9FWVY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857232"/>
            <a:ext cx="2581275" cy="2519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3-tub-ru.yandex.net/i?id=365506445-1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98024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719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МЫ ВСЕ ВМЕСТЕ ПРЕОДОЛЕЕМ ЭКСТРЕМИЗМ И ТЕРРОРИЗМ</a:t>
            </a:r>
            <a:endParaRPr lang="ru-RU" sz="3600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68944" y="1340768"/>
            <a:ext cx="8229600" cy="499626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B050"/>
                </a:solidFill>
                <a:latin typeface="Calibri" pitchFamily="34" charset="0"/>
              </a:rPr>
              <a:t>Терроризм и экстремизм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Calibri" pitchFamily="34" charset="0"/>
              </a:rPr>
              <a:t>     против молодежи</a:t>
            </a:r>
            <a:r>
              <a:rPr lang="ru-RU" sz="4400" b="1" dirty="0">
                <a:solidFill>
                  <a:srgbClr val="00B050"/>
                </a:solidFill>
                <a:latin typeface="Calibri" pitchFamily="34" charset="0"/>
              </a:rPr>
              <a:t>.</a:t>
            </a:r>
            <a:endParaRPr lang="ru-RU" sz="44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r>
              <a:rPr lang="ru-RU" sz="4400" b="1" dirty="0" smtClean="0">
                <a:solidFill>
                  <a:srgbClr val="00B050"/>
                </a:solidFill>
                <a:latin typeface="Calibri" pitchFamily="34" charset="0"/>
              </a:rPr>
              <a:t>Молодежь 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00B050"/>
                </a:solidFill>
                <a:latin typeface="Calibri" pitchFamily="34" charset="0"/>
              </a:rPr>
              <a:t>    </a:t>
            </a:r>
            <a:r>
              <a:rPr lang="ru-RU" sz="4400" b="1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sz="4400" b="1" dirty="0" smtClean="0">
                <a:solidFill>
                  <a:srgbClr val="00B050"/>
                </a:solidFill>
                <a:latin typeface="Calibri" pitchFamily="34" charset="0"/>
              </a:rPr>
              <a:t>          против терроризма и   </a:t>
            </a:r>
          </a:p>
          <a:p>
            <a:pPr>
              <a:buNone/>
            </a:pPr>
            <a:r>
              <a:rPr lang="ru-RU" sz="4400" b="1" dirty="0">
                <a:solidFill>
                  <a:srgbClr val="00B050"/>
                </a:solidFill>
                <a:latin typeface="Calibri" pitchFamily="34" charset="0"/>
              </a:rPr>
              <a:t> </a:t>
            </a:r>
            <a:r>
              <a:rPr lang="ru-RU" sz="4400" b="1" dirty="0" smtClean="0">
                <a:solidFill>
                  <a:srgbClr val="00B050"/>
                </a:solidFill>
                <a:latin typeface="Calibri" pitchFamily="34" charset="0"/>
              </a:rPr>
              <a:t>                               экстремизма!!!</a:t>
            </a:r>
            <a:br>
              <a:rPr lang="ru-RU" sz="4400" b="1" dirty="0" smtClean="0">
                <a:solidFill>
                  <a:srgbClr val="00B050"/>
                </a:solidFill>
                <a:latin typeface="Calibri" pitchFamily="34" charset="0"/>
              </a:rPr>
            </a:br>
            <a:endParaRPr lang="ru-RU" sz="4400" b="1" dirty="0" smtClean="0">
              <a:solidFill>
                <a:srgbClr val="00B050"/>
              </a:solidFill>
              <a:latin typeface="Calibri" pitchFamily="34" charset="0"/>
            </a:endParaRPr>
          </a:p>
          <a:p>
            <a:endParaRPr lang="ru-RU" dirty="0"/>
          </a:p>
        </p:txBody>
      </p:sp>
      <p:pic>
        <p:nvPicPr>
          <p:cNvPr id="1026" name="Picture 2" descr="http://im3-tub-ru.yandex.net/i?id=165951849-35-72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86902"/>
            <a:ext cx="2325378" cy="2016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im3-tub-ru.yandex.net/i?id=365506445-17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298024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4525963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007E39"/>
                </a:solidFill>
              </a:rPr>
              <a:t>В жизни путь у каждого свой.</a:t>
            </a:r>
            <a:br>
              <a:rPr lang="ru-RU" sz="4000" b="1" dirty="0" smtClean="0">
                <a:solidFill>
                  <a:srgbClr val="007E39"/>
                </a:solidFill>
              </a:rPr>
            </a:br>
            <a:r>
              <a:rPr lang="ru-RU" sz="4000" b="1" dirty="0" smtClean="0">
                <a:solidFill>
                  <a:srgbClr val="007E39"/>
                </a:solidFill>
              </a:rPr>
              <a:t>Перейди черту эгоизма</a:t>
            </a:r>
            <a:br>
              <a:rPr lang="ru-RU" sz="4000" b="1" dirty="0" smtClean="0">
                <a:solidFill>
                  <a:srgbClr val="007E39"/>
                </a:solidFill>
              </a:rPr>
            </a:br>
            <a:r>
              <a:rPr lang="ru-RU" sz="4000" b="1" dirty="0" smtClean="0">
                <a:solidFill>
                  <a:srgbClr val="007E39"/>
                </a:solidFill>
              </a:rPr>
              <a:t>И для дружбы сердце открой,</a:t>
            </a:r>
            <a:br>
              <a:rPr lang="ru-RU" sz="4000" b="1" dirty="0" smtClean="0">
                <a:solidFill>
                  <a:srgbClr val="007E39"/>
                </a:solidFill>
              </a:rPr>
            </a:br>
            <a:r>
              <a:rPr lang="ru-RU" sz="4000" b="1" dirty="0" smtClean="0">
                <a:solidFill>
                  <a:srgbClr val="007E39"/>
                </a:solidFill>
              </a:rPr>
              <a:t>Зарази искрой оптимизма.</a:t>
            </a:r>
            <a:br>
              <a:rPr lang="ru-RU" sz="4000" b="1" dirty="0" smtClean="0">
                <a:solidFill>
                  <a:srgbClr val="007E39"/>
                </a:solidFill>
              </a:rPr>
            </a:br>
            <a:r>
              <a:rPr lang="ru-RU" sz="4000" b="1" dirty="0" smtClean="0">
                <a:solidFill>
                  <a:srgbClr val="007E39"/>
                </a:solidFill>
              </a:rPr>
              <a:t>Пусть огонь этой дружбы горит,</a:t>
            </a:r>
            <a:br>
              <a:rPr lang="ru-RU" sz="4000" b="1" dirty="0" smtClean="0">
                <a:solidFill>
                  <a:srgbClr val="007E39"/>
                </a:solidFill>
              </a:rPr>
            </a:br>
            <a:r>
              <a:rPr lang="ru-RU" sz="4000" b="1" dirty="0" smtClean="0">
                <a:solidFill>
                  <a:srgbClr val="007E39"/>
                </a:solidFill>
              </a:rPr>
              <a:t>Тьму вокруг вас обжигает</a:t>
            </a:r>
            <a:br>
              <a:rPr lang="ru-RU" sz="4000" b="1" dirty="0" smtClean="0">
                <a:solidFill>
                  <a:srgbClr val="007E39"/>
                </a:solidFill>
              </a:rPr>
            </a:br>
            <a:r>
              <a:rPr lang="ru-RU" sz="4000" b="1" dirty="0" smtClean="0">
                <a:solidFill>
                  <a:srgbClr val="007E39"/>
                </a:solidFill>
              </a:rPr>
              <a:t>И, как самый сильный магнит,</a:t>
            </a:r>
            <a:br>
              <a:rPr lang="ru-RU" sz="4000" b="1" dirty="0" smtClean="0">
                <a:solidFill>
                  <a:srgbClr val="007E39"/>
                </a:solidFill>
              </a:rPr>
            </a:br>
            <a:r>
              <a:rPr lang="ru-RU" sz="4000" b="1" dirty="0" smtClean="0">
                <a:solidFill>
                  <a:srgbClr val="007E39"/>
                </a:solidFill>
              </a:rPr>
              <a:t>Светлый мир, прекрасный притянет. </a:t>
            </a:r>
            <a:br>
              <a:rPr lang="ru-RU" sz="4000" b="1" dirty="0" smtClean="0">
                <a:solidFill>
                  <a:srgbClr val="007E39"/>
                </a:solidFill>
              </a:rPr>
            </a:br>
            <a:endParaRPr lang="ru-RU" sz="4000" b="1" dirty="0">
              <a:solidFill>
                <a:srgbClr val="007E3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202973" y="-1240877"/>
            <a:ext cx="10632757" cy="895615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/>
              <a:t>Цели терроризма:</a:t>
            </a:r>
            <a:br>
              <a:rPr lang="ru-RU" sz="4000" b="1" dirty="0" smtClean="0"/>
            </a:br>
            <a:r>
              <a:rPr lang="ru-RU" sz="2400" b="1" dirty="0" smtClean="0"/>
              <a:t>(Федеральный закон Российской Федерации «О борьбе с терроризмом» от 25 июля 1998 года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472518" cy="4697427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ru-RU" b="1" dirty="0" smtClean="0">
                <a:solidFill>
                  <a:srgbClr val="800000"/>
                </a:solidFill>
              </a:rPr>
              <a:t>нарушение общественной безопасности;</a:t>
            </a:r>
          </a:p>
          <a:p>
            <a:pPr lvl="1"/>
            <a:r>
              <a:rPr lang="ru-RU" b="1" dirty="0" smtClean="0">
                <a:solidFill>
                  <a:srgbClr val="800000"/>
                </a:solidFill>
              </a:rPr>
              <a:t>устрашение населения;</a:t>
            </a:r>
          </a:p>
          <a:p>
            <a:pPr lvl="1"/>
            <a:r>
              <a:rPr lang="ru-RU" b="1" dirty="0" smtClean="0">
                <a:solidFill>
                  <a:srgbClr val="800000"/>
                </a:solidFill>
              </a:rPr>
              <a:t>оказание воздействия на принятие органами власти решений, выгодных террористам, или удовлетворение их неправомерных имущественных интересов и (или) иных интересов;</a:t>
            </a:r>
          </a:p>
          <a:p>
            <a:pPr lvl="1"/>
            <a:r>
              <a:rPr lang="ru-RU" b="1" dirty="0" smtClean="0">
                <a:solidFill>
                  <a:srgbClr val="800000"/>
                </a:solidFill>
              </a:rPr>
              <a:t>прекращение государственной или иной политической деятельности государственного или общественного деятеля;</a:t>
            </a:r>
          </a:p>
          <a:p>
            <a:pPr lvl="1"/>
            <a:r>
              <a:rPr lang="ru-RU" b="1" dirty="0" smtClean="0">
                <a:solidFill>
                  <a:srgbClr val="800000"/>
                </a:solidFill>
              </a:rPr>
              <a:t>месть за такую деятельность;</a:t>
            </a:r>
          </a:p>
          <a:p>
            <a:pPr lvl="1"/>
            <a:r>
              <a:rPr lang="ru-RU" b="1" dirty="0" smtClean="0">
                <a:solidFill>
                  <a:srgbClr val="800000"/>
                </a:solidFill>
              </a:rPr>
              <a:t>провокация войны или осложнение международных отношений.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2-tub-ru.yandex.net/i?id=312928482-65-72&amp;n=21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Причины роста терроризма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40" y="1285860"/>
            <a:ext cx="9286940" cy="4525963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среди причин роста терроризма в России </a:t>
            </a:r>
            <a:r>
              <a:rPr lang="ru-RU" sz="2000" dirty="0" smtClean="0">
                <a:solidFill>
                  <a:schemeClr val="bg1"/>
                </a:solidFill>
              </a:rPr>
              <a:t>респонденты указали: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    </a:t>
            </a:r>
            <a:r>
              <a:rPr lang="ru-RU" sz="2000" b="1" dirty="0" smtClean="0">
                <a:solidFill>
                  <a:schemeClr val="bg1"/>
                </a:solidFill>
              </a:rPr>
              <a:t>26% </a:t>
            </a:r>
            <a:r>
              <a:rPr lang="ru-RU" sz="2000" dirty="0" smtClean="0">
                <a:solidFill>
                  <a:schemeClr val="bg1"/>
                </a:solidFill>
              </a:rPr>
              <a:t>- ухудшение социально-экономического положения населения;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    </a:t>
            </a:r>
            <a:r>
              <a:rPr lang="ru-RU" sz="2000" b="1" dirty="0" smtClean="0">
                <a:solidFill>
                  <a:schemeClr val="bg1"/>
                </a:solidFill>
              </a:rPr>
              <a:t>19% </a:t>
            </a:r>
            <a:r>
              <a:rPr lang="ru-RU" sz="2000" dirty="0" smtClean="0">
                <a:solidFill>
                  <a:schemeClr val="bg1"/>
                </a:solidFill>
              </a:rPr>
              <a:t>- усиление противоборства криминальных группировок;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    </a:t>
            </a:r>
            <a:r>
              <a:rPr lang="ru-RU" sz="2000" b="1" dirty="0" smtClean="0">
                <a:solidFill>
                  <a:schemeClr val="bg1"/>
                </a:solidFill>
              </a:rPr>
              <a:t>13% </a:t>
            </a:r>
            <a:r>
              <a:rPr lang="ru-RU" sz="2000" dirty="0" smtClean="0">
                <a:solidFill>
                  <a:schemeClr val="bg1"/>
                </a:solidFill>
              </a:rPr>
              <a:t>- расслоение населения по имущественному признаку;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    </a:t>
            </a:r>
            <a:r>
              <a:rPr lang="ru-RU" sz="2000" b="1" dirty="0" smtClean="0">
                <a:solidFill>
                  <a:schemeClr val="bg1"/>
                </a:solidFill>
              </a:rPr>
              <a:t>8% </a:t>
            </a:r>
            <a:r>
              <a:rPr lang="ru-RU" sz="2000" dirty="0" smtClean="0">
                <a:solidFill>
                  <a:schemeClr val="bg1"/>
                </a:solidFill>
              </a:rPr>
              <a:t>- деятельность национально- и </a:t>
            </a:r>
            <a:r>
              <a:rPr lang="ru-RU" sz="2000" dirty="0" err="1" smtClean="0">
                <a:solidFill>
                  <a:schemeClr val="bg1"/>
                </a:solidFill>
              </a:rPr>
              <a:t>регилиозно-экстремистских</a:t>
            </a:r>
            <a:r>
              <a:rPr lang="ru-RU" sz="2000" dirty="0" smtClean="0">
                <a:solidFill>
                  <a:schemeClr val="bg1"/>
                </a:solidFill>
              </a:rPr>
              <a:t> группировок;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   </a:t>
            </a:r>
            <a:r>
              <a:rPr lang="ru-RU" sz="2000" b="1" dirty="0" smtClean="0">
                <a:solidFill>
                  <a:schemeClr val="bg1"/>
                </a:solidFill>
              </a:rPr>
              <a:t> 8% </a:t>
            </a:r>
            <a:r>
              <a:rPr lang="ru-RU" sz="2000" dirty="0" smtClean="0">
                <a:solidFill>
                  <a:schemeClr val="bg1"/>
                </a:solidFill>
              </a:rPr>
              <a:t>- приграничное положение, близость к местности, где происходят межнациональные конфликты, войны;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   </a:t>
            </a:r>
            <a:r>
              <a:rPr lang="ru-RU" sz="2000" b="1" dirty="0" smtClean="0">
                <a:solidFill>
                  <a:schemeClr val="bg1"/>
                </a:solidFill>
              </a:rPr>
              <a:t> 7% </a:t>
            </a:r>
            <a:r>
              <a:rPr lang="ru-RU" sz="2000" dirty="0" smtClean="0">
                <a:solidFill>
                  <a:schemeClr val="bg1"/>
                </a:solidFill>
              </a:rPr>
              <a:t>- рост числа безработных в самых различных социальных группах;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   </a:t>
            </a:r>
            <a:r>
              <a:rPr lang="ru-RU" sz="2000" b="1" dirty="0" smtClean="0">
                <a:solidFill>
                  <a:schemeClr val="bg1"/>
                </a:solidFill>
              </a:rPr>
              <a:t> 7% </a:t>
            </a:r>
            <a:r>
              <a:rPr lang="ru-RU" sz="2000" dirty="0" smtClean="0">
                <a:solidFill>
                  <a:schemeClr val="bg1"/>
                </a:solidFill>
              </a:rPr>
              <a:t>- приток мигрантов из стран ближнего зарубежья;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   </a:t>
            </a:r>
            <a:r>
              <a:rPr lang="ru-RU" sz="2000" b="1" dirty="0" smtClean="0">
                <a:solidFill>
                  <a:schemeClr val="bg1"/>
                </a:solidFill>
              </a:rPr>
              <a:t> 5% </a:t>
            </a:r>
            <a:r>
              <a:rPr lang="ru-RU" sz="2000" dirty="0" smtClean="0">
                <a:solidFill>
                  <a:schemeClr val="bg1"/>
                </a:solidFill>
              </a:rPr>
              <a:t>- рост национального самосознания, стремление этнических групп к национальному обособлению;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    </a:t>
            </a:r>
            <a:r>
              <a:rPr lang="ru-RU" sz="2000" b="1" dirty="0" smtClean="0">
                <a:solidFill>
                  <a:schemeClr val="bg1"/>
                </a:solidFill>
              </a:rPr>
              <a:t>4% </a:t>
            </a:r>
            <a:r>
              <a:rPr lang="ru-RU" sz="2000" dirty="0" smtClean="0">
                <a:solidFill>
                  <a:schemeClr val="bg1"/>
                </a:solidFill>
              </a:rPr>
              <a:t>- деятельность или влияние зарубежных террористических групп; 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    </a:t>
            </a:r>
            <a:r>
              <a:rPr lang="ru-RU" sz="2000" b="1" dirty="0" smtClean="0">
                <a:solidFill>
                  <a:schemeClr val="bg1"/>
                </a:solidFill>
              </a:rPr>
              <a:t>3% </a:t>
            </a:r>
            <a:r>
              <a:rPr lang="ru-RU" sz="2000" dirty="0" smtClean="0">
                <a:solidFill>
                  <a:schemeClr val="bg1"/>
                </a:solidFill>
              </a:rPr>
              <a:t>- факторы дискриминации отдельных национальных общностей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Program Files (x86)\Microsoft Office\MEDIA\CAGCAT10\j03028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52125"/>
            <a:ext cx="9144000" cy="691012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100013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Уголовная ответственность за терроризм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4525963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Терроризм, совершенный без отягчающих обстоятельств </a:t>
            </a:r>
            <a:r>
              <a:rPr lang="ru-RU" sz="2400" b="1" i="1" dirty="0" smtClean="0">
                <a:solidFill>
                  <a:srgbClr val="C00000"/>
                </a:solidFill>
              </a:rPr>
              <a:t>наказывается лишением свободы на срок от 8 до 12 лет</a:t>
            </a:r>
            <a:r>
              <a:rPr lang="ru-RU" sz="2400" b="1" dirty="0" smtClean="0">
                <a:solidFill>
                  <a:srgbClr val="C00000"/>
                </a:solidFill>
              </a:rPr>
              <a:t> (ч. 1 ст. 205 УК России) </a:t>
            </a:r>
          </a:p>
          <a:p>
            <a:r>
              <a:rPr lang="ru-RU" sz="2400" b="1" dirty="0" smtClean="0"/>
              <a:t>Терроризм, совершенный при отягчающих обстоятельствах, т.е. группой лиц по предварительному сговору или с применением огнестрельного оружия, </a:t>
            </a:r>
            <a:r>
              <a:rPr lang="ru-RU" sz="2400" b="1" i="1" dirty="0" smtClean="0">
                <a:solidFill>
                  <a:srgbClr val="C00000"/>
                </a:solidFill>
              </a:rPr>
              <a:t>наказывается лишением свободы на срок от 10 до 20 лет</a:t>
            </a:r>
            <a:r>
              <a:rPr lang="ru-RU" sz="2400" b="1" dirty="0" smtClean="0">
                <a:solidFill>
                  <a:srgbClr val="C00000"/>
                </a:solidFill>
              </a:rPr>
              <a:t> (ч. 2 ст. 205 УК России)</a:t>
            </a:r>
          </a:p>
          <a:p>
            <a:r>
              <a:rPr lang="ru-RU" sz="2400" b="1" dirty="0" smtClean="0"/>
              <a:t>Терроризм, совершенный при особо отягчающих обстоятельствах, т.е. организованной группой либо повлекли по неосторожность смерь человека или иные тяжкие последствия </a:t>
            </a:r>
            <a:r>
              <a:rPr lang="ru-RU" sz="2400" b="1" i="1" dirty="0" smtClean="0">
                <a:solidFill>
                  <a:srgbClr val="C00000"/>
                </a:solidFill>
              </a:rPr>
              <a:t>наказывается лишением свободы на срок от 15 до 20 лет либо пожизненным лишением свободы</a:t>
            </a:r>
            <a:r>
              <a:rPr lang="ru-RU" sz="2400" b="1" dirty="0" smtClean="0">
                <a:solidFill>
                  <a:srgbClr val="C00000"/>
                </a:solidFill>
              </a:rPr>
              <a:t> (ч. 3 ст. 205 УК России)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www.childhoodworld.org/K_ILLUMINATAM/obrashhenie_k_illjuminatam_masonam_5a.jpg"/>
          <p:cNvPicPr>
            <a:picLocks noGrp="1"/>
          </p:cNvPicPr>
          <p:nvPr>
            <p:ph idx="1"/>
          </p:nvPr>
        </p:nvPicPr>
        <p:blipFill rotWithShape="1">
          <a:blip r:embed="rId2"/>
          <a:srcRect l="19455" b="273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060848"/>
            <a:ext cx="8229600" cy="1143000"/>
          </a:xfrm>
        </p:spPr>
        <p:txBody>
          <a:bodyPr>
            <a:noAutofit/>
          </a:bodyPr>
          <a:lstStyle/>
          <a:p>
            <a:r>
              <a:rPr lang="ru-RU" sz="8800" b="1" dirty="0" smtClean="0">
                <a:solidFill>
                  <a:srgbClr val="C00000"/>
                </a:solidFill>
              </a:rPr>
              <a:t>Страдания  принесенные террором и экстремизмом</a:t>
            </a:r>
            <a:endParaRPr lang="ru-RU" sz="8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582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28660" y="2214554"/>
            <a:ext cx="4757742" cy="1000132"/>
          </a:xfrm>
        </p:spPr>
        <p:txBody>
          <a:bodyPr>
            <a:noAutofit/>
          </a:bodyPr>
          <a:lstStyle/>
          <a:p>
            <a:pPr marL="548640" indent="-411480">
              <a:defRPr/>
            </a:pPr>
            <a:r>
              <a:rPr lang="ru-RU" sz="1600" dirty="0" smtClean="0"/>
              <a:t>1 декабря 1988 г.</a:t>
            </a:r>
            <a:br>
              <a:rPr lang="ru-RU" sz="1600" dirty="0" smtClean="0"/>
            </a:br>
            <a:r>
              <a:rPr lang="ru-RU" sz="1600" dirty="0" smtClean="0"/>
              <a:t>В Минеральных вода Захват автобуса с детьми 4 класса.</a:t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Есть раненые.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132175" y="0"/>
            <a:ext cx="2011825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</a:rPr>
              <a:t>Буденновск, 1995год – захват больницы </a:t>
            </a:r>
            <a:r>
              <a:rPr lang="ru-RU" sz="1600" dirty="0" smtClean="0"/>
              <a:t>От рук террористов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те дни погибли 129 человек, в том числе 18 работников милиции и 17 военнослужащих, а огнестрельные ранения различной степени тяжести получили 415 человек. </a:t>
            </a:r>
          </a:p>
          <a:p>
            <a:endParaRPr lang="ru-RU" dirty="0"/>
          </a:p>
        </p:txBody>
      </p:sp>
      <p:pic>
        <p:nvPicPr>
          <p:cNvPr id="6" name="Picture 8" descr="p2283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42673" y="214290"/>
            <a:ext cx="2924892" cy="2857520"/>
          </a:xfrm>
        </p:spPr>
      </p:pic>
      <p:sp>
        <p:nvSpPr>
          <p:cNvPr id="9" name="Прямоугольник 8"/>
          <p:cNvSpPr/>
          <p:nvPr/>
        </p:nvSpPr>
        <p:spPr>
          <a:xfrm>
            <a:off x="4214810" y="3318570"/>
            <a:ext cx="28574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9 января  1996 г.</a:t>
            </a:r>
          </a:p>
          <a:p>
            <a:r>
              <a:rPr lang="ru-RU" sz="1600" dirty="0" smtClean="0"/>
              <a:t>Захват 3 тысяч человек в больнице города Кизляр чеченскими сепаратистами под руководством </a:t>
            </a:r>
            <a:r>
              <a:rPr lang="ru-RU" sz="1600" dirty="0" err="1" smtClean="0"/>
              <a:t>Салмана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Радуева</a:t>
            </a:r>
            <a:r>
              <a:rPr lang="ru-RU" sz="1600" dirty="0" smtClean="0"/>
              <a:t>. После переговоров большинство заложников освобождено. Нападавшие с заложниками (около 100 человек) начали отход в Чечню, но были остановлены российскими войсками. В боях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около 80 человек.</a:t>
            </a:r>
            <a:r>
              <a:rPr lang="ru-RU" sz="1600" dirty="0" smtClean="0"/>
              <a:t> </a:t>
            </a:r>
            <a:r>
              <a:rPr lang="ru-RU" sz="1600" dirty="0" err="1" smtClean="0"/>
              <a:t>Радуев</a:t>
            </a:r>
            <a:r>
              <a:rPr lang="ru-RU" sz="1600" dirty="0" smtClean="0"/>
              <a:t> скрылся.</a:t>
            </a:r>
            <a:endParaRPr lang="ru-RU" sz="1600" dirty="0"/>
          </a:p>
        </p:txBody>
      </p:sp>
      <p:pic>
        <p:nvPicPr>
          <p:cNvPr id="10" name="Picture 10" descr="23235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4214809" cy="2155422"/>
          </a:xfrm>
          <a:prstGeom prst="rect">
            <a:avLst/>
          </a:prstGeom>
        </p:spPr>
      </p:pic>
      <p:pic>
        <p:nvPicPr>
          <p:cNvPr id="11" name="Picture 9" descr="09_01_199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" y="3429000"/>
            <a:ext cx="4214810" cy="3429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900222" cy="3214710"/>
          </a:xfrm>
        </p:spPr>
        <p:txBody>
          <a:bodyPr>
            <a:normAutofit/>
          </a:bodyPr>
          <a:lstStyle/>
          <a:p>
            <a:r>
              <a:rPr lang="ru-RU" sz="1600" dirty="0" smtClean="0"/>
              <a:t>16 ноября 1996 г.</a:t>
            </a:r>
            <a:br>
              <a:rPr lang="ru-RU" sz="1600" dirty="0" smtClean="0"/>
            </a:br>
            <a:r>
              <a:rPr lang="ru-RU" sz="1600" dirty="0" smtClean="0"/>
              <a:t>Взрыв в девятиэтажном жилом доме для семей офицеров в дагестанском Каспийске. Часть здания рухнула,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почти 70 человек. </a:t>
            </a:r>
            <a:b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29256" y="0"/>
            <a:ext cx="3328982" cy="3114684"/>
          </a:xfrm>
        </p:spPr>
        <p:txBody>
          <a:bodyPr>
            <a:normAutofit/>
          </a:bodyPr>
          <a:lstStyle/>
          <a:p>
            <a:r>
              <a:rPr lang="ru-RU" sz="1600" dirty="0" smtClean="0"/>
              <a:t>19 марта1999 г.</a:t>
            </a:r>
          </a:p>
          <a:p>
            <a:r>
              <a:rPr lang="ru-RU" sz="1600" dirty="0" smtClean="0"/>
              <a:t>Взрыв на рынке во Владикавказе.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Погибли 53 человека, более 80 получили ранения..</a:t>
            </a:r>
          </a:p>
          <a:p>
            <a:pPr marL="548640" indent="-411480" algn="ctr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1600" b="1" dirty="0" smtClean="0"/>
              <a:t>31 августа </a:t>
            </a:r>
          </a:p>
          <a:p>
            <a:pPr marL="548640" indent="-411480"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ru-RU" sz="1600" dirty="0" smtClean="0"/>
              <a:t>          Взрыв в торговом центре "Охотный ряд" на Манежной площади в центре Москвы.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Один человек погиб, 40 ранены</a:t>
            </a:r>
          </a:p>
          <a:p>
            <a:endParaRPr lang="ru-RU" dirty="0"/>
          </a:p>
        </p:txBody>
      </p:sp>
      <p:pic>
        <p:nvPicPr>
          <p:cNvPr id="4" name="Picture 7" descr="Pogar_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857356" y="0"/>
            <a:ext cx="2643174" cy="329237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215206" y="3286124"/>
            <a:ext cx="1285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 algn="ctr">
              <a:buClr>
                <a:schemeClr val="tx1">
                  <a:shade val="95000"/>
                </a:schemeClr>
              </a:buClr>
              <a:buFont typeface="Wingdings 2"/>
              <a:buChar char=""/>
              <a:defRPr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500438"/>
            <a:ext cx="364333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16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23 </a:t>
            </a:r>
            <a:r>
              <a:rPr lang="ru-RU" sz="1600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октября-Норд-Ост</a:t>
            </a:r>
            <a:endParaRPr lang="ru-RU" sz="1600" dirty="0" smtClean="0"/>
          </a:p>
          <a:p>
            <a:pPr marL="548640" indent="-411480">
              <a:buClr>
                <a:schemeClr val="tx1">
                  <a:shade val="95000"/>
                </a:schemeClr>
              </a:buClr>
              <a:defRPr/>
            </a:pPr>
            <a:r>
              <a:rPr lang="ru-RU" sz="1600" dirty="0" smtClean="0"/>
              <a:t>Захват 800 человек в московском Театральном центре на Дубровке чеченскими сепаратистами. </a:t>
            </a:r>
            <a:r>
              <a:rPr lang="ru-RU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ходе штурма с применением отравляющего газа погибли все нападавшие (41 человек) и 129 заложников.</a:t>
            </a:r>
            <a:r>
              <a:rPr lang="ru-RU" sz="1600" dirty="0" smtClean="0"/>
              <a:t> Большинство погибших скончались в результате действия отравляющего газа.</a:t>
            </a:r>
          </a:p>
        </p:txBody>
      </p:sp>
      <p:pic>
        <p:nvPicPr>
          <p:cNvPr id="3074" name="Picture 2" descr="http://im3-tub-ru.yandex.net/i?id=128559143-18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000372"/>
            <a:ext cx="4786346" cy="358976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http://www.asianews.it/files/img/RUSSIA_(f)_0830_-_Beslan_Anniversario.jpg"/>
          <p:cNvPicPr/>
          <p:nvPr/>
        </p:nvPicPr>
        <p:blipFill>
          <a:blip r:embed="rId2"/>
          <a:srcRect t="40625" r="-1"/>
          <a:stretch>
            <a:fillRect/>
          </a:stretch>
        </p:blipFill>
        <p:spPr bwMode="auto">
          <a:xfrm>
            <a:off x="0" y="0"/>
            <a:ext cx="9144064" cy="7572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9291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6600" b="1" i="1" u="sng" dirty="0" smtClean="0">
                <a:solidFill>
                  <a:srgbClr val="FFFF00"/>
                </a:solidFill>
              </a:rPr>
              <a:t/>
            </a:r>
            <a:br>
              <a:rPr lang="ru-RU" sz="6600" b="1" i="1" u="sng" dirty="0" smtClean="0">
                <a:solidFill>
                  <a:srgbClr val="FFFF00"/>
                </a:solidFill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 descr="http://harsaat.com/wp-content/uploads/2013/05/end-times-jill-greenberg-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143140" cy="22145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http://www.cirota.ru/forum/images/26/26079.jpe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142852"/>
            <a:ext cx="2970212" cy="24288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http://www.smolpedagog.ru/images/paste45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0"/>
            <a:ext cx="3143272" cy="2514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http://s42.radikal.ru/i095/1110/d8/cdafa6702d17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00166" y="3786190"/>
            <a:ext cx="5643602" cy="3071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ttp://www.chechnya.ru/genocid/beslan14.jpg">
            <a:hlinkClick r:id="rId8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72264" y="1500174"/>
            <a:ext cx="2428892" cy="30127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Прямоугольник 17"/>
          <p:cNvSpPr/>
          <p:nvPr/>
        </p:nvSpPr>
        <p:spPr>
          <a:xfrm>
            <a:off x="2643174" y="41433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Первое сентября </a:t>
            </a:r>
            <a:r>
              <a:rPr lang="ru-RU" sz="2400" b="1" dirty="0" smtClean="0">
                <a:solidFill>
                  <a:srgbClr val="FFFF00"/>
                </a:solidFill>
                <a:latin typeface="Arial" charset="0"/>
              </a:rPr>
              <a:t>2004 года</a:t>
            </a:r>
            <a:br>
              <a:rPr lang="ru-RU" sz="2400" b="1" dirty="0" smtClean="0">
                <a:solidFill>
                  <a:srgbClr val="FFFF00"/>
                </a:solidFill>
                <a:latin typeface="Arial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в школе №1</a:t>
            </a:r>
            <a:b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 в городке  </a:t>
            </a:r>
            <a:r>
              <a:rPr lang="ru-RU" sz="3200" b="1" dirty="0" smtClean="0">
                <a:solidFill>
                  <a:srgbClr val="FFFF00"/>
                </a:solidFill>
                <a:latin typeface="Monotype Corsiva" pitchFamily="66" charset="0"/>
              </a:rPr>
              <a:t>Беслан  </a:t>
            </a:r>
            <a: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  <a:t>стало </a:t>
            </a:r>
            <a:br>
              <a:rPr lang="ru-RU" sz="2400" b="1" dirty="0" smtClean="0">
                <a:solidFill>
                  <a:srgbClr val="FFFF00"/>
                </a:solidFill>
                <a:latin typeface="Monotype Corsiva" pitchFamily="66" charset="0"/>
              </a:rPr>
            </a:br>
            <a:r>
              <a:rPr lang="ru-RU" sz="4000" b="1" i="1" u="sng" dirty="0" smtClean="0">
                <a:solidFill>
                  <a:srgbClr val="FFFF00"/>
                </a:solidFill>
              </a:rPr>
              <a:t>чёрным днем. </a:t>
            </a:r>
            <a:endParaRPr lang="ru-RU" sz="2400" dirty="0"/>
          </a:p>
        </p:txBody>
      </p:sp>
      <p:pic>
        <p:nvPicPr>
          <p:cNvPr id="7" name="Рисунок 6" descr="http://stat8.blog.ru/lr/0c03dd35fc0c330179a3e7a96bfa0c81">
            <a:hlinkClick r:id="rId10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4500546"/>
            <a:ext cx="2143108" cy="23574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im6-tub-ru.yandex.net/i?id=306193767-52-72&amp;n=21">
            <a:hlinkClick r:id="rId12" tgtFrame="&quot;_blank&quot;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15074" y="4500570"/>
            <a:ext cx="2571736" cy="2214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im6-tub-ru.yandex.net/i?id=120174255-60-72&amp;n=21">
            <a:hlinkClick r:id="rId14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500430" y="1928802"/>
            <a:ext cx="3048008" cy="2286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http://im2-tub-ru.yandex.net/i?id=155505891-68-72&amp;n=21">
            <a:hlinkClick r:id="rId16" tgtFrame="&quot;_blank&quot;"/>
          </p:cNvPr>
          <p:cNvPicPr/>
          <p:nvPr/>
        </p:nvPicPr>
        <p:blipFill>
          <a:blip r:embed="rId17"/>
          <a:srcRect/>
          <a:stretch>
            <a:fillRect/>
          </a:stretch>
        </p:blipFill>
        <p:spPr bwMode="auto">
          <a:xfrm rot="2960055">
            <a:off x="486140" y="1968733"/>
            <a:ext cx="2550399" cy="24530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1092</Words>
  <Application>Microsoft Office PowerPoint</Application>
  <PresentationFormat>Экран (4:3)</PresentationFormat>
  <Paragraphs>83</Paragraphs>
  <Slides>25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МКОУ  «Бугленская СОШ имени Ш.И.Шихсаидова </vt:lpstr>
      <vt:lpstr>Слайд 2</vt:lpstr>
      <vt:lpstr>Цели терроризма: (Федеральный закон Российской Федерации «О борьбе с терроризмом» от 25 июля 1998 года</vt:lpstr>
      <vt:lpstr>Причины роста терроризма </vt:lpstr>
      <vt:lpstr>Уголовная ответственность за терроризм</vt:lpstr>
      <vt:lpstr>Страдания  принесенные террором и экстремизмом</vt:lpstr>
      <vt:lpstr>1 декабря 1988 г. В Минеральных вода Захват автобуса с детьми 4 класса. Есть раненые. </vt:lpstr>
      <vt:lpstr>16 ноября 1996 г. Взрыв в девятиэтажном жилом доме для семей офицеров в дагестанском Каспийске. Часть здания рухнула, погибли почти 70 человек.  </vt:lpstr>
      <vt:lpstr> </vt:lpstr>
      <vt:lpstr>Дети Беслана песня(для просмотра стучать по квадрату  два раза )</vt:lpstr>
      <vt:lpstr>Экстремизм  Экстремизм – это сложная и неоднородная форма выражения ненависти и вражды. Различают следующие    виды экстремизма:  политический национальный  религиозный  </vt:lpstr>
      <vt:lpstr>Цели экстремизма: (Федеральный закон Российской Федерации " О противодействии экстремистской деятельности" от 25 июля 2002 года)</vt:lpstr>
      <vt:lpstr>Слайд 13</vt:lpstr>
      <vt:lpstr>Слайд 14</vt:lpstr>
      <vt:lpstr>Цель бандитизма – совершение нападений на граждан или организации</vt:lpstr>
      <vt:lpstr>Основные методы работы:</vt:lpstr>
      <vt:lpstr>Уголовная ответственность за бандитизм</vt:lpstr>
      <vt:lpstr>Слайд 18</vt:lpstr>
      <vt:lpstr>Слайд 19</vt:lpstr>
      <vt:lpstr>Слайд 20</vt:lpstr>
      <vt:lpstr>Отличительные признаки:  бритая голова (или короткая стрижка),  камуфляжная форма, куртки «бомберы» (черного цвета, внутри оранжевые), толстовки с капюшоном («Lonsdale»),  на ногах - «берцы», «гриндерсы», закатанные джинсы.  Наличие татуировок (обычно, свастика).  Все они имеют в данной среде прозвища.     </vt:lpstr>
      <vt:lpstr>Слайд 22</vt:lpstr>
      <vt:lpstr>Слайд 23</vt:lpstr>
      <vt:lpstr>МЫ ВСЕ ВМЕСТЕ ПРЕОДОЛЕЕМ ЭКСТРЕМИЗМ И ТЕРРОРИЗМ</vt:lpstr>
      <vt:lpstr>Слайд 25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Арслан Арсанукаев</dc:creator>
  <cp:lastModifiedBy>1</cp:lastModifiedBy>
  <cp:revision>33</cp:revision>
  <dcterms:created xsi:type="dcterms:W3CDTF">2013-12-17T21:37:13Z</dcterms:created>
  <dcterms:modified xsi:type="dcterms:W3CDTF">2014-02-10T08:23:16Z</dcterms:modified>
</cp:coreProperties>
</file>