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98" r:id="rId15"/>
    <p:sldId id="299" r:id="rId16"/>
    <p:sldId id="283" r:id="rId17"/>
    <p:sldId id="284" r:id="rId18"/>
    <p:sldId id="300" r:id="rId19"/>
    <p:sldId id="285" r:id="rId20"/>
    <p:sldId id="267" r:id="rId21"/>
    <p:sldId id="274" r:id="rId22"/>
    <p:sldId id="275" r:id="rId23"/>
    <p:sldId id="276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E96F-2AFB-4B29-9527-13A7EB258737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51513-372F-46CA-8FB2-FAC88E0079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E96F-2AFB-4B29-9527-13A7EB258737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51513-372F-46CA-8FB2-FAC88E0079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E96F-2AFB-4B29-9527-13A7EB258737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51513-372F-46CA-8FB2-FAC88E007995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E96F-2AFB-4B29-9527-13A7EB258737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51513-372F-46CA-8FB2-FAC88E00799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E96F-2AFB-4B29-9527-13A7EB258737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51513-372F-46CA-8FB2-FAC88E0079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E96F-2AFB-4B29-9527-13A7EB258737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51513-372F-46CA-8FB2-FAC88E00799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E96F-2AFB-4B29-9527-13A7EB258737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51513-372F-46CA-8FB2-FAC88E0079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E96F-2AFB-4B29-9527-13A7EB258737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51513-372F-46CA-8FB2-FAC88E0079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E96F-2AFB-4B29-9527-13A7EB258737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51513-372F-46CA-8FB2-FAC88E0079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E96F-2AFB-4B29-9527-13A7EB258737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51513-372F-46CA-8FB2-FAC88E007995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8E96F-2AFB-4B29-9527-13A7EB258737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51513-372F-46CA-8FB2-FAC88E007995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E88E96F-2AFB-4B29-9527-13A7EB258737}" type="datetimeFigureOut">
              <a:rPr lang="ru-RU" smtClean="0"/>
              <a:t>15.03.2018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7951513-372F-46CA-8FB2-FAC88E007995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МКОУ «Бугленская СОШ </a:t>
            </a:r>
            <a:r>
              <a:rPr lang="ru-RU" dirty="0" err="1" smtClean="0"/>
              <a:t>им.Шихсаидова</a:t>
            </a:r>
            <a:r>
              <a:rPr lang="ru-RU" dirty="0" smtClean="0"/>
              <a:t> Ш.И.»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Открытый урок по математике в 6 - ом классе по теме «Умножение рациональных чисел»</a:t>
            </a:r>
          </a:p>
          <a:p>
            <a:endParaRPr lang="ru-RU" dirty="0"/>
          </a:p>
          <a:p>
            <a:r>
              <a:rPr lang="ru-RU" dirty="0" smtClean="0"/>
              <a:t>Урок провела – </a:t>
            </a:r>
            <a:r>
              <a:rPr lang="ru-RU" dirty="0" err="1" smtClean="0"/>
              <a:t>Джамбулатова</a:t>
            </a:r>
            <a:r>
              <a:rPr lang="ru-RU" dirty="0" smtClean="0"/>
              <a:t> </a:t>
            </a:r>
            <a:r>
              <a:rPr lang="ru-RU" dirty="0" err="1" smtClean="0"/>
              <a:t>Шамала</a:t>
            </a:r>
            <a:r>
              <a:rPr lang="ru-RU" dirty="0" smtClean="0"/>
              <a:t> </a:t>
            </a:r>
            <a:r>
              <a:rPr lang="ru-RU" dirty="0" err="1" smtClean="0"/>
              <a:t>Джамбулатовна</a:t>
            </a:r>
            <a:r>
              <a:rPr lang="ru-RU" dirty="0"/>
              <a:t> </a:t>
            </a:r>
            <a:r>
              <a:rPr lang="ru-RU" dirty="0" smtClean="0"/>
              <a:t>(14.03.18год)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744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b="1" dirty="0" smtClean="0"/>
              <a:t>Ответы: (-) + (-) = (-)</a:t>
            </a:r>
          </a:p>
          <a:p>
            <a:r>
              <a:rPr lang="ru-RU" sz="3600" b="1" dirty="0" smtClean="0"/>
              <a:t>(+) + (- ) = (+ -)</a:t>
            </a:r>
          </a:p>
          <a:p>
            <a:r>
              <a:rPr lang="ru-RU" sz="3600" b="1" dirty="0" smtClean="0"/>
              <a:t>(-) *(-) = (+)</a:t>
            </a:r>
          </a:p>
          <a:p>
            <a:r>
              <a:rPr lang="ru-RU" sz="3600" b="1" dirty="0" smtClean="0"/>
              <a:t>(-) * (+) = (-)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206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ru-RU" dirty="0" smtClean="0"/>
                  <a:t>Какие из данных примеров решены верно?</a:t>
                </a:r>
              </a:p>
              <a:p>
                <a:r>
                  <a:rPr lang="ru-RU" dirty="0" smtClean="0"/>
                  <a:t>1) -12*5 = 70                   2) 45*(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ru-RU" b="0" i="1" smtClean="0">
                            <a:latin typeface="Cambria Math"/>
                          </a:rPr>
                          <m:t>15</m:t>
                        </m:r>
                      </m:den>
                    </m:f>
                  </m:oMath>
                </a14:m>
                <a:r>
                  <a:rPr lang="ru-RU" dirty="0" smtClean="0"/>
                  <a:t> ) = 24</a:t>
                </a:r>
              </a:p>
              <a:p>
                <a:r>
                  <a:rPr lang="ru-RU" dirty="0"/>
                  <a:t>3</a:t>
                </a:r>
                <a:r>
                  <a:rPr lang="ru-RU" dirty="0" smtClean="0"/>
                  <a:t>)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b="0" i="1" smtClean="0">
                            <a:latin typeface="Cambria Math"/>
                          </a:rPr>
                          <m:t>−2)</m:t>
                        </m:r>
                      </m:e>
                      <m:sup>
                        <m:r>
                          <a:rPr lang="ru-RU" b="0" i="1" smtClean="0">
                            <a:latin typeface="Cambria Math"/>
                          </a:rPr>
                          <m:t>5</m:t>
                        </m:r>
                      </m:sup>
                    </m:sSup>
                    <m:r>
                      <a:rPr lang="ru-RU" b="0" i="0" smtClean="0">
                        <a:latin typeface="Cambria Math"/>
                      </a:rPr>
                      <m:t>= </m:t>
                    </m:r>
                  </m:oMath>
                </a14:m>
                <a:r>
                  <a:rPr lang="ru-RU" dirty="0" smtClean="0"/>
                  <a:t>- 32                 4) (-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i="1" smtClean="0">
                            <a:latin typeface="Cambria Math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ru-RU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ru-RU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ru-RU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ru-RU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ru-RU" b="0" i="1" smtClean="0">
                            <a:latin typeface="Cambria Math"/>
                          </a:rPr>
                          <m:t>4</m:t>
                        </m:r>
                      </m:sup>
                    </m:sSup>
                  </m:oMath>
                </a14:m>
                <a:r>
                  <a:rPr lang="ru-RU" dirty="0" smtClean="0"/>
                  <a:t> =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b="0" i="1" smtClean="0">
                            <a:latin typeface="Cambria Math"/>
                          </a:rPr>
                          <m:t>16</m:t>
                        </m:r>
                      </m:den>
                    </m:f>
                  </m:oMath>
                </a14:m>
                <a:endParaRPr lang="ru-RU" dirty="0" smtClean="0"/>
              </a:p>
              <a:p>
                <a:r>
                  <a:rPr lang="ru-RU" dirty="0"/>
                  <a:t>5</a:t>
                </a:r>
                <a:r>
                  <a:rPr lang="ru-RU" dirty="0" smtClean="0"/>
                  <a:t>) 0,1 *(- 2,5) = 0,25        6) – 2,5* 4*0 = 0</a:t>
                </a:r>
              </a:p>
              <a:p>
                <a:r>
                  <a:rPr lang="ru-RU" dirty="0" smtClean="0"/>
                  <a:t>7)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ru-RU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ru-RU" dirty="0" smtClean="0"/>
                  <a:t> *25 *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ru-RU" b="0" i="1" smtClean="0">
                            <a:latin typeface="Cambria Math"/>
                          </a:rPr>
                          <m:t>25</m:t>
                        </m:r>
                      </m:den>
                    </m:f>
                  </m:oMath>
                </a14:m>
                <a:r>
                  <a:rPr lang="ru-RU" dirty="0" smtClean="0"/>
                  <a:t> = - 1            8) 1*(- 0,125) = 125.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35" t="-19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1316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9600" dirty="0" smtClean="0"/>
              <a:t>Ответ: 367</a:t>
            </a:r>
          </a:p>
          <a:p>
            <a:endParaRPr lang="ru-RU" sz="9600" dirty="0"/>
          </a:p>
          <a:p>
            <a:endParaRPr lang="ru-RU" sz="96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197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734291"/>
                <a:ext cx="8229600" cy="5863061"/>
              </a:xfrm>
            </p:spPr>
            <p:txBody>
              <a:bodyPr>
                <a:normAutofit/>
              </a:bodyPr>
              <a:lstStyle/>
              <a:p>
                <a:r>
                  <a:rPr lang="ru-RU" sz="3200" b="1" dirty="0" smtClean="0"/>
                  <a:t>Выполните умножение:</a:t>
                </a:r>
              </a:p>
              <a:p>
                <a:r>
                  <a:rPr lang="ru-RU" sz="3200" b="1" dirty="0" smtClean="0"/>
                  <a:t>1) 0,2 * (- 0,3) =            2) -12 * 5 =</a:t>
                </a:r>
              </a:p>
              <a:p>
                <a:r>
                  <a:rPr lang="ru-RU" sz="3200" b="1" dirty="0" smtClean="0"/>
                  <a:t>3)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 b="1" i="1" smtClean="0"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ru-RU" sz="3200" b="1" i="1" smtClean="0"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3200" b="1" dirty="0" smtClean="0"/>
                  <a:t> *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 b="1" i="1" smtClean="0"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ru-RU" sz="3200" b="1" i="1" smtClean="0">
                            <a:latin typeface="Cambria Math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3200" b="1" dirty="0" smtClean="0"/>
                  <a:t> =                       4)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 b="1" i="1" smtClean="0"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ru-RU" sz="3200" b="1" i="1" smtClean="0">
                            <a:latin typeface="Cambria Math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3200" b="1" dirty="0" smtClean="0"/>
                  <a:t> * (- 24) =</a:t>
                </a:r>
              </a:p>
              <a:p>
                <a:r>
                  <a:rPr lang="ru-RU" sz="3200" b="1" dirty="0"/>
                  <a:t> </a:t>
                </a:r>
                <a:r>
                  <a:rPr lang="ru-RU" sz="3200" b="1" dirty="0" smtClean="0"/>
                  <a:t> 5)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ru-RU" sz="3200" b="1" i="1" smtClean="0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3200" b="1" dirty="0" smtClean="0"/>
                  <a:t>  *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 b="1" i="1" smtClean="0"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ru-RU" sz="3200" b="1" i="1" smtClean="0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3200" b="1" dirty="0" smtClean="0"/>
                  <a:t>  =                    6)-1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ru-RU" sz="3200" b="1" i="1" smtClean="0"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3200" b="1" dirty="0" smtClean="0"/>
                  <a:t> * 6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ru-RU" sz="3200" b="1" i="1" smtClean="0">
                            <a:latin typeface="Cambria Math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3200" b="1" dirty="0" smtClean="0"/>
                  <a:t> =</a:t>
                </a:r>
              </a:p>
              <a:p>
                <a:r>
                  <a:rPr lang="ru-RU" sz="3200" b="1" dirty="0"/>
                  <a:t> </a:t>
                </a:r>
                <a:r>
                  <a:rPr lang="ru-RU" sz="3200" b="1" dirty="0" smtClean="0"/>
                  <a:t>                       -125 * 1 =</a:t>
                </a:r>
              </a:p>
              <a:p>
                <a:r>
                  <a:rPr lang="ru-RU" sz="3200" b="1" dirty="0" smtClean="0"/>
                  <a:t>Запишите ответ: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200" b="1" i="1" smtClean="0"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ru-RU" sz="3200" b="1" i="1" smtClean="0">
                            <a:latin typeface="Cambria Math"/>
                          </a:rPr>
                          <m:t> </m:t>
                        </m:r>
                        <m:r>
                          <a:rPr lang="ru-RU" sz="3200" b="1" i="1" smtClean="0">
                            <a:latin typeface="Cambria Math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3200" b="1" dirty="0" smtClean="0"/>
                  <a:t> (Е), - 60(В), - 14(Р),</a:t>
                </a:r>
              </a:p>
              <a:p>
                <a:r>
                  <a:rPr lang="ru-RU" sz="3200" b="1" dirty="0" smtClean="0"/>
                  <a:t>      - 0,06(Э), - 125(Т), - 7(С)</a:t>
                </a:r>
                <a:endParaRPr lang="ru-RU" sz="3200" b="1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734291"/>
                <a:ext cx="8229600" cy="5863061"/>
              </a:xfrm>
              <a:blipFill rotWithShape="1">
                <a:blip r:embed="rId2"/>
                <a:stretch>
                  <a:fillRect l="-1926" t="-18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705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r>
              <a:rPr lang="ru-RU" b="1" dirty="0" smtClean="0"/>
              <a:t>Ответ: 1      2      3      4      5      6      7</a:t>
            </a:r>
          </a:p>
          <a:p>
            <a:r>
              <a:rPr lang="ru-RU" b="1" dirty="0" smtClean="0"/>
              <a:t>              Э      В     Е       Р     Е       С      Т    </a:t>
            </a:r>
          </a:p>
          <a:p>
            <a:r>
              <a:rPr lang="ru-RU" b="1" dirty="0" smtClean="0"/>
              <a:t>Высочайшая вершина Земли – гора Эверест </a:t>
            </a:r>
          </a:p>
          <a:p>
            <a:r>
              <a:rPr lang="ru-RU" b="1" dirty="0"/>
              <a:t>п</a:t>
            </a:r>
            <a:r>
              <a:rPr lang="ru-RU" b="1" dirty="0" smtClean="0"/>
              <a:t>олучило своё название по имени Джорджа Эвереста – английского геодезиста. Это европейское название, жители Тибета (Китай) свою гору называют Джомолунгмой, а для жителей Непала название горы звучит как </a:t>
            </a:r>
            <a:r>
              <a:rPr lang="ru-RU" b="1" dirty="0" err="1" smtClean="0"/>
              <a:t>Сагармахта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Джомолунгма находится в Гималайской гряде гор (Южная Азия), которые расположены</a:t>
            </a:r>
          </a:p>
          <a:p>
            <a:pPr marL="0" indent="0">
              <a:buNone/>
            </a:pPr>
            <a:r>
              <a:rPr lang="ru-RU" b="1" dirty="0"/>
              <a:t>н</a:t>
            </a:r>
            <a:r>
              <a:rPr lang="ru-RU" b="1" dirty="0" smtClean="0"/>
              <a:t>а территории пяти стран: Китая, Непала, Пакистана, Бутана и Индии. Его высота – 8848м.</a:t>
            </a:r>
          </a:p>
          <a:p>
            <a:endParaRPr lang="ru-RU" b="1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6323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ru-RU" sz="3200" b="1" dirty="0" smtClean="0"/>
                  <a:t>Найдите значение степени:</a:t>
                </a:r>
              </a:p>
              <a:p>
                <a:r>
                  <a:rPr lang="ru-RU" sz="3200" b="1" dirty="0" smtClean="0"/>
                  <a:t>1)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latin typeface="Cambria Math"/>
                          </a:rPr>
                          <m:t>(−</m:t>
                        </m:r>
                        <m:r>
                          <a:rPr lang="ru-RU" sz="3200" b="1" i="1" smtClean="0">
                            <a:latin typeface="Cambria Math"/>
                          </a:rPr>
                          <m:t>𝟐</m:t>
                        </m:r>
                        <m:r>
                          <a:rPr lang="ru-RU" sz="3200" b="1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ru-RU" sz="3200" b="1" i="1" smtClean="0">
                            <a:latin typeface="Cambria Math"/>
                          </a:rPr>
                          <m:t>𝟓</m:t>
                        </m:r>
                      </m:sup>
                    </m:sSup>
                  </m:oMath>
                </a14:m>
                <a:r>
                  <a:rPr lang="ru-RU" sz="3200" b="1" dirty="0" smtClean="0"/>
                  <a:t> =                     2) (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latin typeface="Cambria Math"/>
                          </a:rPr>
                          <m:t>−</m:t>
                        </m:r>
                        <m:r>
                          <a:rPr lang="ru-RU" sz="3200" b="1" i="1" smtClean="0">
                            <a:latin typeface="Cambria Math"/>
                          </a:rPr>
                          <m:t>𝟎</m:t>
                        </m:r>
                        <m:r>
                          <a:rPr lang="ru-RU" sz="3200" b="1" i="1" smtClean="0">
                            <a:latin typeface="Cambria Math"/>
                          </a:rPr>
                          <m:t>,</m:t>
                        </m:r>
                        <m:r>
                          <a:rPr lang="ru-RU" sz="3200" b="1" i="1" smtClean="0">
                            <a:latin typeface="Cambria Math"/>
                          </a:rPr>
                          <m:t>𝟔</m:t>
                        </m:r>
                        <m:r>
                          <a:rPr lang="ru-RU" sz="3200" b="1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ru-RU" sz="3200" b="1" i="1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ru-RU" sz="3200" b="1" dirty="0" smtClean="0"/>
                  <a:t>=</a:t>
                </a:r>
              </a:p>
              <a:p>
                <a:r>
                  <a:rPr lang="ru-RU" sz="3200" b="1" dirty="0" smtClean="0"/>
                  <a:t>3)(-1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latin typeface="Cambria Math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ru-RU" sz="3200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ru-RU" sz="3200" b="1" i="1" smtClean="0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ru-RU" sz="3200" b="1" i="1" smtClean="0">
                                <a:latin typeface="Cambria Math"/>
                              </a:rPr>
                              <m:t>𝟓</m:t>
                            </m:r>
                          </m:den>
                        </m:f>
                        <m:r>
                          <a:rPr lang="ru-RU" sz="3200" b="1" i="1" smtClean="0">
                            <a:latin typeface="Cambria Math"/>
                          </a:rPr>
                          <m:t> )</m:t>
                        </m:r>
                      </m:e>
                      <m:sup>
                        <m:r>
                          <a:rPr lang="ru-RU" sz="3200" b="1" i="1" smtClean="0">
                            <a:latin typeface="Cambria Math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ru-RU" sz="3200" b="1" dirty="0" smtClean="0"/>
                  <a:t>=                      4)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latin typeface="Cambria Math"/>
                          </a:rPr>
                          <m:t>( </m:t>
                        </m:r>
                        <m:r>
                          <a:rPr lang="ru-RU" sz="3200" b="1" i="1" smtClean="0">
                            <a:latin typeface="Cambria Math"/>
                          </a:rPr>
                          <m:t>𝟏</m:t>
                        </m:r>
                        <m:f>
                          <m:fPr>
                            <m:ctrlPr>
                              <a:rPr lang="ru-RU" sz="3200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ru-RU" sz="3200" b="1" i="1" smtClean="0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ru-RU" sz="3200" b="1" i="1" smtClean="0"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ru-RU" sz="3200" b="1" i="1" smtClean="0">
                            <a:latin typeface="Cambria Math"/>
                          </a:rPr>
                          <m:t> )</m:t>
                        </m:r>
                      </m:e>
                      <m:sup>
                        <m:r>
                          <a:rPr lang="ru-RU" sz="3200" b="1" i="1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ru-RU" sz="3200" b="1" dirty="0" smtClean="0"/>
                  <a:t>  =  </a:t>
                </a:r>
              </a:p>
              <a:p>
                <a:endParaRPr lang="ru-RU" sz="3200" b="1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140" t="-31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988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ru-RU" sz="3600" b="1" dirty="0" smtClean="0"/>
                  <a:t>Ответы:</a:t>
                </a:r>
              </a:p>
              <a:p>
                <a:r>
                  <a:rPr lang="ru-RU" sz="3600" b="1" dirty="0" smtClean="0"/>
                  <a:t>1) -32         2)0,36     3)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1" i="1" smtClean="0">
                            <a:latin typeface="Cambria Math"/>
                          </a:rPr>
                          <m:t>−</m:t>
                        </m:r>
                        <m:r>
                          <a:rPr lang="ru-RU" sz="3600" b="1" i="1" smtClean="0">
                            <a:latin typeface="Cambria Math"/>
                          </a:rPr>
                          <m:t>𝟐𝟏𝟔</m:t>
                        </m:r>
                      </m:num>
                      <m:den>
                        <m:r>
                          <a:rPr lang="ru-RU" sz="3600" b="1" i="1" smtClean="0">
                            <a:latin typeface="Cambria Math"/>
                          </a:rPr>
                          <m:t>𝟏𝟐𝟓</m:t>
                        </m:r>
                      </m:den>
                    </m:f>
                  </m:oMath>
                </a14:m>
                <a:r>
                  <a:rPr lang="ru-RU" sz="3600" b="1" dirty="0" smtClean="0"/>
                  <a:t>       4)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3600" b="1" i="1" smtClean="0">
                            <a:latin typeface="Cambria Math"/>
                          </a:rPr>
                          <m:t>𝟗</m:t>
                        </m:r>
                      </m:num>
                      <m:den>
                        <m:r>
                          <a:rPr lang="ru-RU" sz="3600" b="1" i="1" smtClean="0"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469" t="-35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505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2675467"/>
                <a:ext cx="8208911" cy="3450696"/>
              </a:xfrm>
            </p:spPr>
            <p:txBody>
              <a:bodyPr>
                <a:noAutofit/>
              </a:bodyPr>
              <a:lstStyle/>
              <a:p>
                <a:r>
                  <a:rPr lang="ru-RU" sz="2000" b="1" dirty="0" smtClean="0"/>
                  <a:t>Работа в паре:</a:t>
                </a:r>
              </a:p>
              <a:p>
                <a:endParaRPr lang="ru-RU" sz="2000" b="1" dirty="0"/>
              </a:p>
              <a:p>
                <a:r>
                  <a:rPr lang="ru-RU" sz="2000" b="1" dirty="0" smtClean="0"/>
                  <a:t>Выполните удобным  способом</a:t>
                </a:r>
              </a:p>
              <a:p>
                <a:endParaRPr lang="ru-RU" sz="2000" b="1" dirty="0"/>
              </a:p>
              <a:p>
                <a:r>
                  <a:rPr lang="ru-RU" sz="2000" b="1" dirty="0" smtClean="0"/>
                  <a:t>1)  -4  *  12  * (-25)   =                                              2)  ( -0,5 ) * (-2.5)  * (-20) =</a:t>
                </a:r>
              </a:p>
              <a:p>
                <a:endParaRPr lang="ru-RU" sz="2000" b="1" dirty="0"/>
              </a:p>
              <a:p>
                <a:r>
                  <a:rPr lang="ru-RU" sz="2000" b="1" dirty="0" smtClean="0"/>
                  <a:t>3)  (0,001*(- 0,347) * 1000 =                                 4)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2000" b="1" i="1" smtClean="0"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ru-RU" sz="2000" b="1" i="1" smtClean="0">
                            <a:latin typeface="Cambria Math"/>
                          </a:rPr>
                          <m:t>𝟐𝟑</m:t>
                        </m:r>
                      </m:den>
                    </m:f>
                  </m:oMath>
                </a14:m>
                <a:r>
                  <a:rPr lang="ru-RU" sz="2000" b="1" dirty="0" smtClean="0"/>
                  <a:t>  * (-2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2000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ru-RU" sz="2000" b="1" i="1" smtClean="0"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2000" b="1" dirty="0" smtClean="0"/>
                  <a:t> )  *(-69) *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ru-RU" sz="2000" b="1" i="1" smtClean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ru-RU" sz="2000" b="1" i="1" smtClean="0"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sz="2000" b="1" dirty="0" smtClean="0"/>
                  <a:t> =</a:t>
                </a:r>
                <a:endParaRPr lang="ru-RU" sz="2000" b="1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2675467"/>
                <a:ext cx="8208911" cy="3450696"/>
              </a:xfrm>
              <a:blipFill rotWithShape="1">
                <a:blip r:embed="rId2"/>
                <a:stretch>
                  <a:fillRect l="-817" t="-14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76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484784"/>
            <a:ext cx="7772400" cy="152400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Сели все правильно, держим спину ровно, на раз руки вперед параллельно поверхности стола, упражнения для кисти 3 раза, для пальчиков 3 раза, для </a:t>
            </a:r>
            <a:r>
              <a:rPr lang="ru-RU" sz="3200" b="1" dirty="0" err="1" smtClean="0">
                <a:solidFill>
                  <a:schemeClr val="tx1"/>
                </a:solidFill>
              </a:rPr>
              <a:t>фалангов</a:t>
            </a:r>
            <a:r>
              <a:rPr lang="ru-RU" sz="3200" b="1" dirty="0" smtClean="0">
                <a:solidFill>
                  <a:schemeClr val="tx1"/>
                </a:solidFill>
              </a:rPr>
              <a:t> 3 раза- следующее </a:t>
            </a:r>
            <a:r>
              <a:rPr lang="ru-RU" sz="3200" b="1" dirty="0">
                <a:solidFill>
                  <a:schemeClr val="tx1"/>
                </a:solidFill>
              </a:rPr>
              <a:t>к</a:t>
            </a:r>
            <a:r>
              <a:rPr lang="ru-RU" sz="3200" b="1" dirty="0" smtClean="0">
                <a:solidFill>
                  <a:schemeClr val="tx1"/>
                </a:solidFill>
              </a:rPr>
              <a:t>руговые вращения  головы вправо 3 раза, влево 3 раза; </a:t>
            </a:r>
            <a:br>
              <a:rPr lang="ru-RU" sz="3200" b="1" dirty="0" smtClean="0">
                <a:solidFill>
                  <a:schemeClr val="tx1"/>
                </a:solidFill>
              </a:rPr>
            </a:br>
            <a:r>
              <a:rPr lang="ru-RU" sz="3200" b="1" dirty="0" smtClean="0">
                <a:solidFill>
                  <a:schemeClr val="tx1"/>
                </a:solidFill>
              </a:rPr>
              <a:t>третье – сильно прижмурьтесь 3 раза – сильно раскрываете глаза и исходное положение, продолжаем урок.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31640" y="476672"/>
            <a:ext cx="6417734" cy="939801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chemeClr val="tx1"/>
                </a:solidFill>
              </a:rPr>
              <a:t>Физкультминутка:</a:t>
            </a:r>
            <a:endParaRPr lang="ru-RU" sz="5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900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2675467"/>
            <a:ext cx="8092421" cy="3450696"/>
          </a:xfrm>
        </p:spPr>
        <p:txBody>
          <a:bodyPr>
            <a:normAutofit/>
          </a:bodyPr>
          <a:lstStyle/>
          <a:p>
            <a:r>
              <a:rPr lang="ru-RU" sz="1800" b="1" dirty="0" smtClean="0"/>
              <a:t>Ответы:</a:t>
            </a:r>
          </a:p>
          <a:p>
            <a:endParaRPr lang="ru-RU" sz="1600" dirty="0"/>
          </a:p>
          <a:p>
            <a:r>
              <a:rPr lang="ru-RU" sz="2000" b="1" dirty="0" smtClean="0"/>
              <a:t>1) 1200            2) -25                      3) -0,347                      4) 18</a:t>
            </a:r>
          </a:p>
          <a:p>
            <a:endParaRPr lang="ru-RU" sz="2000" b="1" dirty="0"/>
          </a:p>
          <a:p>
            <a:endParaRPr lang="ru-RU" sz="2000" b="1" dirty="0" smtClean="0"/>
          </a:p>
          <a:p>
            <a:r>
              <a:rPr lang="ru-RU" sz="2000" b="1" dirty="0" smtClean="0"/>
              <a:t>(  применение каких законов умножения вам помогло </a:t>
            </a:r>
          </a:p>
          <a:p>
            <a:r>
              <a:rPr lang="ru-RU" sz="2000" b="1" dirty="0" smtClean="0"/>
              <a:t>при решении этих примеров? )</a:t>
            </a:r>
          </a:p>
          <a:p>
            <a:endParaRPr lang="ru-RU" sz="1600" dirty="0"/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64218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ЦЕЛИ:</a:t>
            </a:r>
          </a:p>
          <a:p>
            <a:r>
              <a:rPr lang="ru-RU" dirty="0" smtClean="0"/>
              <a:t>1)образовательные : повторить правила умножения рациональных чисел, обобщить и систематизировать знания, умения, навыки применения свойств умножения.</a:t>
            </a:r>
          </a:p>
          <a:p>
            <a:r>
              <a:rPr lang="ru-RU" dirty="0" smtClean="0"/>
              <a:t>2)</a:t>
            </a:r>
            <a:r>
              <a:rPr lang="ru-RU" dirty="0"/>
              <a:t>р</a:t>
            </a:r>
            <a:r>
              <a:rPr lang="ru-RU" dirty="0" smtClean="0"/>
              <a:t>азвивающие : развивать познавательную активность, математическую речь, мыслительную деятельность, формировать навыки самостоятельной работы устного и письменного характера.</a:t>
            </a:r>
          </a:p>
          <a:p>
            <a:r>
              <a:rPr lang="ru-RU" dirty="0" smtClean="0"/>
              <a:t>3)воспитательные : воспитать умение  излагать мысли точно, воспитать внимание, находчивость, навыки сотрудничества и трудолюбия.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Тема урока «Умножение рациональных чисел»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21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000" dirty="0" smtClean="0"/>
          </a:p>
          <a:p>
            <a:r>
              <a:rPr lang="ru-RU" sz="2800" b="1" dirty="0" smtClean="0"/>
              <a:t>Работа по учебнику.  № 1034, стр. 220</a:t>
            </a:r>
          </a:p>
          <a:p>
            <a:endParaRPr lang="ru-RU" sz="2800" b="1" dirty="0"/>
          </a:p>
          <a:p>
            <a:r>
              <a:rPr lang="ru-RU" sz="2800" b="1" dirty="0" smtClean="0"/>
              <a:t>1) Составьте числовое выражение и найдите его значение (</a:t>
            </a:r>
            <a:r>
              <a:rPr lang="ru-RU" sz="2800" b="1" dirty="0" err="1" smtClean="0"/>
              <a:t>т.е</a:t>
            </a:r>
            <a:r>
              <a:rPr lang="ru-RU" sz="2800" b="1" dirty="0" smtClean="0"/>
              <a:t> составить математическую модель предложения)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84387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412776"/>
            <a:ext cx="7804389" cy="5184576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Рефлексия:</a:t>
            </a:r>
            <a:endParaRPr lang="ru-RU" sz="2800" b="1" dirty="0" smtClean="0"/>
          </a:p>
          <a:p>
            <a:r>
              <a:rPr lang="ru-RU" sz="1800" dirty="0" smtClean="0"/>
              <a:t>Кто хочет разбогатеть? ( все хотят)</a:t>
            </a:r>
          </a:p>
          <a:p>
            <a:r>
              <a:rPr lang="ru-RU" sz="1800" dirty="0" smtClean="0"/>
              <a:t>Допустим у вас 20 коров. Обязуетесь повысить поголовье скота.</a:t>
            </a:r>
          </a:p>
          <a:p>
            <a:endParaRPr lang="ru-RU" sz="1800" dirty="0"/>
          </a:p>
          <a:p>
            <a:r>
              <a:rPr lang="ru-RU" sz="1800" dirty="0" smtClean="0"/>
              <a:t>Первый год увеличьте в 5 раз</a:t>
            </a:r>
          </a:p>
          <a:p>
            <a:r>
              <a:rPr lang="ru-RU" sz="1800" dirty="0" smtClean="0"/>
              <a:t>Второй год увеличьте в 0. 02 раза</a:t>
            </a:r>
          </a:p>
          <a:p>
            <a:r>
              <a:rPr lang="ru-RU" sz="1800" dirty="0" smtClean="0"/>
              <a:t>Третий год увеличьте в (-5) раз. </a:t>
            </a:r>
          </a:p>
          <a:p>
            <a:r>
              <a:rPr lang="ru-RU" sz="1800" dirty="0" smtClean="0"/>
              <a:t>Сколько у вас коров? Какой прибыль? Вы банкрот?  Что означает  - 10 коров? ( Были ваши – стали наши?)  Значить, знаки можно истолковать</a:t>
            </a:r>
          </a:p>
          <a:p>
            <a:r>
              <a:rPr lang="ru-RU" sz="1800" dirty="0" smtClean="0"/>
              <a:t> Игра. </a:t>
            </a:r>
          </a:p>
          <a:p>
            <a:r>
              <a:rPr lang="ru-RU" sz="1800" dirty="0" smtClean="0"/>
              <a:t>Давайте истолкуем  знаки при умножении. </a:t>
            </a:r>
          </a:p>
          <a:p>
            <a:r>
              <a:rPr lang="ru-RU" sz="1800" dirty="0" smtClean="0"/>
              <a:t>Друг  моего врага – мой  враг.</a:t>
            </a:r>
          </a:p>
          <a:p>
            <a:r>
              <a:rPr lang="ru-RU" sz="1800" dirty="0" smtClean="0"/>
              <a:t> Враг моего друга – мой враг</a:t>
            </a:r>
          </a:p>
          <a:p>
            <a:r>
              <a:rPr lang="ru-RU" sz="1800" dirty="0" smtClean="0"/>
              <a:t>Враг моего врага – мой друг</a:t>
            </a:r>
          </a:p>
          <a:p>
            <a:r>
              <a:rPr lang="ru-RU" sz="1800" dirty="0" smtClean="0"/>
              <a:t>Друг моего друга – мой друг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440889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b="1" dirty="0" smtClean="0"/>
              <a:t>Ответ:</a:t>
            </a:r>
          </a:p>
          <a:p>
            <a:r>
              <a:rPr lang="ru-RU" sz="3600" b="1" dirty="0" smtClean="0"/>
              <a:t>+ * - = -</a:t>
            </a:r>
          </a:p>
          <a:p>
            <a:r>
              <a:rPr lang="ru-RU" sz="3600" b="1" dirty="0" smtClean="0"/>
              <a:t>- * + = -</a:t>
            </a:r>
          </a:p>
          <a:p>
            <a:r>
              <a:rPr lang="ru-RU" sz="3600" b="1" dirty="0" smtClean="0"/>
              <a:t>- * - = +</a:t>
            </a:r>
          </a:p>
          <a:p>
            <a:r>
              <a:rPr lang="ru-RU" sz="3600" b="1" dirty="0" smtClean="0"/>
              <a:t>+ * + = +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1744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2132856"/>
            <a:ext cx="7804389" cy="3993307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sz="2800" b="1" dirty="0" smtClean="0"/>
              <a:t>Подведение итогов урока- что вы на уроке повторили? Что нового узнали? Что вам помогло при решении примеров? Урок понравился? Сдавайте оценочные листы, отмечайте домашнее задание: № 1035(1-4),</a:t>
            </a:r>
          </a:p>
          <a:p>
            <a:r>
              <a:rPr lang="ru-RU" sz="2800" b="1" dirty="0" smtClean="0"/>
              <a:t>№387-на повторение, № 1038(2; 3) по желанию.</a:t>
            </a:r>
            <a:endParaRPr lang="ru-RU" sz="28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112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                                                  </a:t>
            </a:r>
          </a:p>
          <a:p>
            <a:r>
              <a:rPr lang="ru-RU" dirty="0" smtClean="0"/>
              <a:t>Бэкон – английский философ и естествоиспытатель, профессор богословия в Оксфорде. Занимался математикой, химией и физикой, в оптике разработал новые теории об увеличительных стёклах преломления лучей. Родился 1214 году в городе </a:t>
            </a:r>
            <a:r>
              <a:rPr lang="ru-RU" dirty="0" err="1" smtClean="0"/>
              <a:t>Ильчестер</a:t>
            </a:r>
            <a:r>
              <a:rPr lang="ru-RU" dirty="0" smtClean="0"/>
              <a:t>, умер 1292г.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2274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Девиз урока: «Человек, не знакомый с азами науки чисел, не может преуспеть </a:t>
            </a:r>
            <a:r>
              <a:rPr lang="ru-RU" sz="3600" dirty="0" smtClean="0">
                <a:solidFill>
                  <a:schemeClr val="accent2"/>
                </a:solidFill>
              </a:rPr>
              <a:t>ни в одном деле»              </a:t>
            </a:r>
            <a:r>
              <a:rPr lang="ru-RU" sz="3600" dirty="0" smtClean="0"/>
              <a:t>(Р. Бэкон)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675862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080444"/>
            <a:ext cx="8229600" cy="45719"/>
          </a:xfrm>
        </p:spPr>
        <p:txBody>
          <a:bodyPr>
            <a:normAutofit fontScale="25000" lnSpcReduction="20000"/>
          </a:bodyPr>
          <a:lstStyle/>
          <a:p>
            <a:r>
              <a:rPr lang="ru-RU" dirty="0" smtClean="0"/>
              <a:t>                                                           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91264" cy="6120680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solidFill>
                  <a:schemeClr val="accent2"/>
                </a:solidFill>
              </a:rPr>
              <a:t>Ход урока.</a:t>
            </a:r>
            <a:br>
              <a:rPr lang="ru-RU" sz="1800" b="1" dirty="0" smtClean="0">
                <a:solidFill>
                  <a:schemeClr val="accent2"/>
                </a:solidFill>
              </a:rPr>
            </a:br>
            <a:r>
              <a:rPr lang="ru-RU" sz="1800" b="1" dirty="0" smtClean="0">
                <a:solidFill>
                  <a:schemeClr val="accent2"/>
                </a:solidFill>
              </a:rPr>
              <a:t>Вступительное слово учителя.</a:t>
            </a:r>
            <a:br>
              <a:rPr lang="ru-RU" sz="1800" b="1" dirty="0" smtClean="0">
                <a:solidFill>
                  <a:schemeClr val="accent2"/>
                </a:solidFill>
              </a:rPr>
            </a:br>
            <a:r>
              <a:rPr lang="ru-RU" sz="1800" b="1" dirty="0" smtClean="0">
                <a:solidFill>
                  <a:schemeClr val="accent2"/>
                </a:solidFill>
              </a:rPr>
              <a:t>Здравствуйте! Садитесь!</a:t>
            </a:r>
            <a:br>
              <a:rPr lang="ru-RU" sz="1800" b="1" dirty="0" smtClean="0">
                <a:solidFill>
                  <a:schemeClr val="accent2"/>
                </a:solidFill>
              </a:rPr>
            </a:br>
            <a:r>
              <a:rPr lang="ru-RU" sz="1800" b="1" dirty="0" smtClean="0">
                <a:solidFill>
                  <a:schemeClr val="accent2"/>
                </a:solidFill>
              </a:rPr>
              <a:t>Сегодня мы будем обобщать и систематизировать наши знания о рациональных числах и работать под девизом: «Человек, не знакомый с </a:t>
            </a:r>
            <a:r>
              <a:rPr lang="ru-RU" sz="1800" b="1" dirty="0" smtClean="0"/>
              <a:t>азами </a:t>
            </a:r>
            <a:r>
              <a:rPr lang="ru-RU" sz="1800" b="1" dirty="0" err="1" smtClean="0">
                <a:solidFill>
                  <a:schemeClr val="accent2"/>
                </a:solidFill>
              </a:rPr>
              <a:t>азами</a:t>
            </a:r>
            <a:r>
              <a:rPr lang="ru-RU" sz="1800" b="1" dirty="0" smtClean="0"/>
              <a:t> </a:t>
            </a:r>
            <a:r>
              <a:rPr lang="ru-RU" sz="1800" b="1" dirty="0" smtClean="0">
                <a:solidFill>
                  <a:schemeClr val="accent2"/>
                </a:solidFill>
              </a:rPr>
              <a:t>науки чисел не может преуспеть ни в одном деле»</a:t>
            </a:r>
            <a:br>
              <a:rPr lang="ru-RU" sz="1800" b="1" dirty="0" smtClean="0">
                <a:solidFill>
                  <a:schemeClr val="accent2"/>
                </a:solidFill>
              </a:rPr>
            </a:br>
            <a:r>
              <a:rPr lang="ru-RU" sz="1800" b="1" dirty="0" smtClean="0">
                <a:solidFill>
                  <a:schemeClr val="accent2"/>
                </a:solidFill>
              </a:rPr>
              <a:t>( один ученик читает на слайде об авторе этих строк).</a:t>
            </a:r>
            <a:br>
              <a:rPr lang="ru-RU" sz="1800" b="1" dirty="0" smtClean="0">
                <a:solidFill>
                  <a:schemeClr val="accent2"/>
                </a:solidFill>
              </a:rPr>
            </a:br>
            <a:r>
              <a:rPr lang="ru-RU" sz="1800" b="1" dirty="0" smtClean="0">
                <a:solidFill>
                  <a:schemeClr val="accent2"/>
                </a:solidFill>
              </a:rPr>
              <a:t>Итак, внимательно слушаем и отвечаем устно.</a:t>
            </a:r>
            <a:endParaRPr lang="ru-RU" sz="18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53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429000"/>
            <a:ext cx="7200800" cy="1930226"/>
          </a:xfrm>
        </p:spPr>
        <p:txBody>
          <a:bodyPr>
            <a:noAutofit/>
          </a:bodyPr>
          <a:lstStyle/>
          <a:p>
            <a:pPr algn="l"/>
            <a:r>
              <a:rPr lang="ru-RU" sz="2800" dirty="0" smtClean="0">
                <a:solidFill>
                  <a:schemeClr val="accent2"/>
                </a:solidFill>
              </a:rPr>
              <a:t>1. Какие числа вы знаете?</a:t>
            </a:r>
            <a:br>
              <a:rPr lang="ru-RU" sz="2800" dirty="0" smtClean="0">
                <a:solidFill>
                  <a:schemeClr val="accent2"/>
                </a:solidFill>
              </a:rPr>
            </a:br>
            <a:r>
              <a:rPr lang="ru-RU" sz="2800" dirty="0" smtClean="0">
                <a:solidFill>
                  <a:schemeClr val="accent2"/>
                </a:solidFill>
              </a:rPr>
              <a:t>2.Какие числа называют натуральными?</a:t>
            </a:r>
            <a:br>
              <a:rPr lang="ru-RU" sz="2800" dirty="0" smtClean="0">
                <a:solidFill>
                  <a:schemeClr val="accent2"/>
                </a:solidFill>
              </a:rPr>
            </a:br>
            <a:r>
              <a:rPr lang="ru-RU" sz="2800" dirty="0" smtClean="0">
                <a:solidFill>
                  <a:schemeClr val="accent2"/>
                </a:solidFill>
              </a:rPr>
              <a:t>3.Какие числа называют целыми?</a:t>
            </a:r>
            <a:br>
              <a:rPr lang="ru-RU" sz="2800" dirty="0" smtClean="0">
                <a:solidFill>
                  <a:schemeClr val="accent2"/>
                </a:solidFill>
              </a:rPr>
            </a:br>
            <a:r>
              <a:rPr lang="ru-RU" sz="2800" dirty="0" smtClean="0">
                <a:solidFill>
                  <a:schemeClr val="accent2"/>
                </a:solidFill>
              </a:rPr>
              <a:t>4. Какие числа называют  рациональными?</a:t>
            </a:r>
            <a:endParaRPr lang="ru-RU" sz="28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89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284984"/>
            <a:ext cx="8229600" cy="1800200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b="1" i="1" dirty="0" smtClean="0"/>
              <a:t/>
            </a:r>
            <a:br>
              <a:rPr lang="ru-RU" sz="3600" b="1" i="1" dirty="0" smtClean="0"/>
            </a:br>
            <a:r>
              <a:rPr lang="ru-RU" sz="3600" b="1" i="1" dirty="0" smtClean="0"/>
              <a:t>                                        </a:t>
            </a:r>
            <a:r>
              <a:rPr lang="ru-RU" sz="3600" b="1" dirty="0" smtClean="0">
                <a:solidFill>
                  <a:srgbClr val="002060"/>
                </a:solidFill>
              </a:rPr>
              <a:t>Ответы:</a:t>
            </a:r>
            <a:br>
              <a:rPr lang="ru-RU" sz="3600" b="1" dirty="0" smtClean="0">
                <a:solidFill>
                  <a:srgbClr val="002060"/>
                </a:solidFill>
              </a:rPr>
            </a:br>
            <a:r>
              <a:rPr lang="ru-RU" sz="3600" b="1" dirty="0" smtClean="0">
                <a:solidFill>
                  <a:srgbClr val="002060"/>
                </a:solidFill>
              </a:rPr>
              <a:t>1)натуральные ,целые, рациональные</a:t>
            </a:r>
            <a:br>
              <a:rPr lang="ru-RU" sz="3600" b="1" dirty="0" smtClean="0">
                <a:solidFill>
                  <a:srgbClr val="002060"/>
                </a:solidFill>
              </a:rPr>
            </a:br>
            <a:r>
              <a:rPr lang="ru-RU" sz="3600" b="1" dirty="0" smtClean="0">
                <a:solidFill>
                  <a:srgbClr val="002060"/>
                </a:solidFill>
              </a:rPr>
              <a:t>2)Натуральными числами называют числа используемые при счёте( наименьшее?, наибольшее?)</a:t>
            </a:r>
            <a:r>
              <a:rPr lang="ru-RU" sz="3600" b="1" dirty="0">
                <a:solidFill>
                  <a:srgbClr val="002060"/>
                </a:solidFill>
              </a:rPr>
              <a:t/>
            </a:r>
            <a:br>
              <a:rPr lang="ru-RU" sz="3600" b="1" dirty="0">
                <a:solidFill>
                  <a:srgbClr val="002060"/>
                </a:solidFill>
              </a:rPr>
            </a:br>
            <a:r>
              <a:rPr lang="ru-RU" sz="3600" b="1" dirty="0">
                <a:solidFill>
                  <a:srgbClr val="002060"/>
                </a:solidFill>
              </a:rPr>
              <a:t>3)Все натуральные, им противоположные и ноль называют целыми числами</a:t>
            </a:r>
            <a:br>
              <a:rPr lang="ru-RU" sz="3600" b="1" dirty="0">
                <a:solidFill>
                  <a:srgbClr val="002060"/>
                </a:solidFill>
              </a:rPr>
            </a:br>
            <a:r>
              <a:rPr lang="ru-RU" sz="3600" b="1" dirty="0">
                <a:solidFill>
                  <a:srgbClr val="002060"/>
                </a:solidFill>
              </a:rPr>
              <a:t>4)Все натуральные, целые и дробные числа называют рациональными.</a:t>
            </a:r>
            <a:br>
              <a:rPr lang="ru-RU" sz="3600" b="1" dirty="0">
                <a:solidFill>
                  <a:srgbClr val="002060"/>
                </a:solidFill>
              </a:rPr>
            </a:br>
            <a:r>
              <a:rPr lang="ru-RU" dirty="0" smtClean="0"/>
              <a:t>е?)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806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323528" y="2852936"/>
                <a:ext cx="8229600" cy="1252728"/>
              </a:xfrm>
            </p:spPr>
            <p:txBody>
              <a:bodyPr>
                <a:noAutofit/>
              </a:bodyPr>
              <a:lstStyle/>
              <a:p>
                <a:r>
                  <a:rPr lang="ru-RU" b="1" dirty="0" smtClean="0">
                    <a:solidFill>
                      <a:srgbClr val="002060"/>
                    </a:solidFill>
                  </a:rPr>
                  <a:t>1)Какие числа можно отложить на числовом луче?</a:t>
                </a:r>
                <a:br>
                  <a:rPr lang="ru-RU" b="1" dirty="0" smtClean="0">
                    <a:solidFill>
                      <a:srgbClr val="002060"/>
                    </a:solidFill>
                  </a:rPr>
                </a:br>
                <a:r>
                  <a:rPr lang="ru-RU" b="1" dirty="0" smtClean="0">
                    <a:solidFill>
                      <a:srgbClr val="002060"/>
                    </a:solidFill>
                  </a:rPr>
                  <a:t>2)-5, 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b="1" dirty="0" smtClean="0"/>
                  <a:t/>
                </a:r>
                <a:br>
                  <a:rPr lang="ru-RU" b="1" dirty="0" smtClean="0"/>
                </a:br>
                <a:r>
                  <a:rPr lang="ru-RU" b="1" dirty="0" smtClean="0">
                    <a:solidFill>
                      <a:srgbClr val="002060"/>
                    </a:solidFill>
                  </a:rPr>
                  <a:t>можно </a:t>
                </a:r>
                <a:r>
                  <a:rPr lang="ru-RU" b="1" dirty="0">
                    <a:solidFill>
                      <a:srgbClr val="002060"/>
                    </a:solidFill>
                  </a:rPr>
                  <a:t>отложить на числовом луче?</a:t>
                </a:r>
                <a:br>
                  <a:rPr lang="ru-RU" b="1" dirty="0">
                    <a:solidFill>
                      <a:srgbClr val="002060"/>
                    </a:solidFill>
                  </a:rPr>
                </a:br>
                <a:r>
                  <a:rPr lang="ru-RU" b="1" dirty="0" smtClean="0">
                    <a:solidFill>
                      <a:srgbClr val="002060"/>
                    </a:solidFill>
                  </a:rPr>
                  <a:t>3)Как </a:t>
                </a:r>
                <a:r>
                  <a:rPr lang="ru-RU" b="1" dirty="0">
                    <a:solidFill>
                      <a:srgbClr val="002060"/>
                    </a:solidFill>
                  </a:rPr>
                  <a:t>устранить это недостаток?</a:t>
                </a:r>
                <a:br>
                  <a:rPr lang="ru-RU" b="1" dirty="0">
                    <a:solidFill>
                      <a:srgbClr val="002060"/>
                    </a:solidFill>
                  </a:rPr>
                </a:br>
                <a:endParaRPr lang="ru-RU" b="1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23528" y="2852936"/>
                <a:ext cx="8229600" cy="1252728"/>
              </a:xfrm>
              <a:blipFill rotWithShape="1">
                <a:blip r:embed="rId2"/>
                <a:stretch>
                  <a:fillRect l="-1037" t="-188835" r="-2370" b="-1485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1790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Ответы: «0» и положительные числа.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Нельзя (почему?)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Достроить числовой луч до числовой прямой.</a:t>
            </a:r>
          </a:p>
          <a:p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8074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2675467"/>
            <a:ext cx="8020413" cy="3450696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А теперь порешаем примеры в тетради.</a:t>
            </a:r>
          </a:p>
          <a:p>
            <a:r>
              <a:rPr lang="ru-RU" sz="3200" b="1" dirty="0" smtClean="0"/>
              <a:t>Открываем тетради, пишем число и тему.</a:t>
            </a:r>
          </a:p>
          <a:p>
            <a:r>
              <a:rPr lang="ru-RU" sz="3200" b="1" dirty="0" smtClean="0"/>
              <a:t>1)Запишите символами правила действий с рациональными числами.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427989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489</TotalTime>
  <Words>968</Words>
  <Application>Microsoft Office PowerPoint</Application>
  <PresentationFormat>Экран (4:3)</PresentationFormat>
  <Paragraphs>97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Волна</vt:lpstr>
      <vt:lpstr>МКОУ «Бугленская СОШ им.Шихсаидова Ш.И.»</vt:lpstr>
      <vt:lpstr>Тема урока «Умножение рациональных чисел»</vt:lpstr>
      <vt:lpstr>Девиз урока: «Человек, не знакомый с азами науки чисел, не может преуспеть ни в одном деле»              (Р. Бэкон)</vt:lpstr>
      <vt:lpstr>Ход урока. Вступительное слово учителя. Здравствуйте! Садитесь! Сегодня мы будем обобщать и систематизировать наши знания о рациональных числах и работать под девизом: «Человек, не знакомый с азами азами науки чисел не может преуспеть ни в одном деле» ( один ученик читает на слайде об авторе этих строк). Итак, внимательно слушаем и отвечаем устно.</vt:lpstr>
      <vt:lpstr>1. Какие числа вы знаете? 2.Какие числа называют натуральными? 3.Какие числа называют целыми? 4. Какие числа называют  рациональными?</vt:lpstr>
      <vt:lpstr>                                         Ответы: 1)натуральные ,целые, рациональные 2)Натуральными числами называют числа используемые при счёте( наименьшее?, наибольшее?) 3)Все натуральные, им противоположные и ноль называют целыми числами 4)Все натуральные, целые и дробные числа называют рациональными. е?)</vt:lpstr>
      <vt:lpstr>1)Какие числа можно отложить на числовом луче? 2)-5, -1/2 можно отложить на числовом луче? 3)Как устранить это недостаток?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Сели все правильно, держим спину ровно, на раз руки вперед параллельно поверхности стола, упражнения для кисти 3 раза, для пальчиков 3 раза, для фалангов 3 раза- следующее круговые вращения  головы вправо 3 раза, влево 3 раза;  третье – сильно прижмурьтесь 3 раза – сильно раскрываете глаза и исходное положение, продолжаем урок.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МКОУ. Бугленская СОШ им.Шихсаидова Ш.И.</dc:title>
  <dc:creator>Salim</dc:creator>
  <cp:lastModifiedBy>Арслан</cp:lastModifiedBy>
  <cp:revision>48</cp:revision>
  <dcterms:created xsi:type="dcterms:W3CDTF">2018-03-12T13:10:08Z</dcterms:created>
  <dcterms:modified xsi:type="dcterms:W3CDTF">2018-03-15T08:40:39Z</dcterms:modified>
</cp:coreProperties>
</file>