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4" r:id="rId3"/>
    <p:sldId id="258" r:id="rId4"/>
    <p:sldId id="259" r:id="rId5"/>
    <p:sldId id="272" r:id="rId6"/>
    <p:sldId id="283" r:id="rId7"/>
    <p:sldId id="273" r:id="rId8"/>
    <p:sldId id="279" r:id="rId9"/>
    <p:sldId id="282" r:id="rId10"/>
    <p:sldId id="274" r:id="rId11"/>
    <p:sldId id="275" r:id="rId12"/>
    <p:sldId id="276" r:id="rId13"/>
    <p:sldId id="280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229C6-609E-48C4-A506-BF8E73947DD4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0AE8B-5438-404A-AFEB-F55627BA4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52872-FD2D-4664-8EFF-B311B2971237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5A61-5BD1-45E4-8BC4-530B9FADC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DB186-827E-47E2-A605-D670A9B40833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022F4-E56F-4E3F-A0AD-2CF3338BB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6396B-B9EB-4519-834B-03929144FEA7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8FAF0-125A-42F7-946F-D7F3670DF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2FAD-88C5-458F-970A-774EE7C67862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7694F-3FFD-4DB2-BCA4-02784B17B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2D0DF-2133-4705-8917-AD29B76DF86E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FF52A-710A-4694-8B6D-91AA07059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F7E4E-7A23-4166-B716-78B6A9944AF8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7112-67AE-4B5E-8994-007CE9172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8E37D-C54C-4951-BE92-B94215ABFB6B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188F2-8164-4866-9DE8-B96AC6AAB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CEBD-AD77-476F-B436-9163D3E494ED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E2B6E-F074-4FBC-830A-33AB32E4F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8F480-E3AE-4539-875A-41662FCA0F39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3FE87-28B5-4C0B-B1A5-66B2049D9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F7F96-5F6F-4E27-BC5A-B347B110A954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994F7-55D2-4DD5-8EB2-4A0E60AF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8F33A5-AD35-4941-B3DC-C7F30B9F6CB8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66B795-E96C-430C-9F0F-4ED6E94F2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9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786058"/>
            <a:ext cx="7772400" cy="1470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класс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5214938"/>
            <a:ext cx="7643812" cy="1285875"/>
          </a:xfrm>
        </p:spPr>
        <p:txBody>
          <a:bodyPr/>
          <a:lstStyle/>
          <a:p>
            <a:pPr marR="0"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 математики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Джаватова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А.А. 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214438" y="357188"/>
            <a:ext cx="7429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МКОУ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Бугленская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СОШ имени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Ш.И.Шихсаидова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3"/>
          <p:cNvSpPr txBox="1">
            <a:spLocks noChangeArrowheads="1"/>
          </p:cNvSpPr>
          <p:nvPr/>
        </p:nvSpPr>
        <p:spPr bwMode="auto">
          <a:xfrm flipH="1">
            <a:off x="969963" y="642938"/>
            <a:ext cx="7459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Ищите сведения о дробях в классе</a:t>
            </a:r>
            <a:endParaRPr lang="ru-RU" dirty="0"/>
          </a:p>
        </p:txBody>
      </p:sp>
      <p:pic>
        <p:nvPicPr>
          <p:cNvPr id="4098" name="Picture 2" descr="C:\Users\айна\Desktop\дроби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725" y="-352425"/>
            <a:ext cx="1007745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85750" y="1285875"/>
            <a:ext cx="407193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647700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6477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Представьте дробь в виде смешанного числа:  </a:t>
            </a:r>
          </a:p>
          <a:p>
            <a:pPr eaLnBrk="0" hangingPunct="0">
              <a:tabLst>
                <a:tab pos="647700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eaLnBrk="0" hangingPunct="0">
              <a:tabLst>
                <a:tab pos="647700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647700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tabLst>
                <a:tab pos="647700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647700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647700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6477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Летчик, танкист, моряк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купили 7 шоколадок и решили разделить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поровну  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шоколадок окажется 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каждого?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714625"/>
            <a:ext cx="4286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4714875" y="1214438"/>
            <a:ext cx="4214813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647700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6477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Представьте дробь в виде смешанного числа:</a:t>
            </a:r>
          </a:p>
          <a:p>
            <a:pPr eaLnBrk="0" hangingPunct="0">
              <a:buFontTx/>
              <a:buChar char="•"/>
              <a:tabLst>
                <a:tab pos="647700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647700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tabLst>
                <a:tab pos="647700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Font typeface="Arial" charset="0"/>
              <a:buChar char="•"/>
              <a:tabLst>
                <a:tab pos="647700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tabLst>
                <a:tab pos="647700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64770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6477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Сержант во время увольнительного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угостил мороженым своих солдат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Диму, Васю и Петю. Всего было 13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мороженого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съест каждый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солдат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всем разделить поровну?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434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2643188"/>
            <a:ext cx="4286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2214563" y="428625"/>
            <a:ext cx="563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Самостоятельная     работа </a:t>
            </a:r>
            <a:endParaRPr lang="ru-RU" sz="320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357563" y="1000125"/>
            <a:ext cx="30718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ОТВЕТЫ: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14313" y="2143125"/>
            <a:ext cx="30718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latin typeface="Constantia" pitchFamily="18" charset="0"/>
              </a:rPr>
              <a:t>Вариант 1:</a:t>
            </a:r>
          </a:p>
          <a:p>
            <a:endParaRPr lang="ru-RU" dirty="0">
              <a:latin typeface="Constantia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1)  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Constantia" pitchFamily="18" charset="0"/>
            </a:endParaRPr>
          </a:p>
          <a:p>
            <a:endParaRPr lang="ru-RU" dirty="0">
              <a:latin typeface="Constantia" pitchFamily="18" charset="0"/>
            </a:endParaRPr>
          </a:p>
          <a:p>
            <a:endParaRPr lang="ru-RU" dirty="0">
              <a:latin typeface="Constantia" pitchFamily="18" charset="0"/>
            </a:endParaRPr>
          </a:p>
          <a:p>
            <a:endParaRPr lang="ru-RU" dirty="0">
              <a:latin typeface="Constantia" pitchFamily="18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5699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</a:t>
            </a:r>
            <a:endParaRPr lang="ru-RU">
              <a:ea typeface="Times New Roman" pitchFamily="18" charset="0"/>
            </a:endParaRP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"/>
              <a:t> </a:t>
            </a:r>
            <a:endParaRPr lang="ru-RU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2714625"/>
            <a:ext cx="619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5369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4286250"/>
            <a:ext cx="35718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Прямоугольник 12"/>
          <p:cNvSpPr>
            <a:spLocks noChangeArrowheads="1"/>
          </p:cNvSpPr>
          <p:nvPr/>
        </p:nvSpPr>
        <p:spPr bwMode="auto">
          <a:xfrm>
            <a:off x="1428750" y="4357688"/>
            <a:ext cx="60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Constantia" pitchFamily="18" charset="0"/>
              </a:rPr>
              <a:t>=</a:t>
            </a:r>
            <a:endParaRPr lang="ru-RU" sz="6000">
              <a:latin typeface="Constantia" pitchFamily="18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5372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4357688"/>
            <a:ext cx="6191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TextBox 17"/>
          <p:cNvSpPr txBox="1">
            <a:spLocks noChangeArrowheads="1"/>
          </p:cNvSpPr>
          <p:nvPr/>
        </p:nvSpPr>
        <p:spPr bwMode="auto">
          <a:xfrm>
            <a:off x="214313" y="4786313"/>
            <a:ext cx="928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nstantia" pitchFamily="18" charset="0"/>
              </a:rPr>
              <a:t>2)</a:t>
            </a:r>
          </a:p>
        </p:txBody>
      </p:sp>
      <p:sp>
        <p:nvSpPr>
          <p:cNvPr id="15374" name="Прямоугольник 18"/>
          <p:cNvSpPr>
            <a:spLocks noChangeArrowheads="1"/>
          </p:cNvSpPr>
          <p:nvPr/>
        </p:nvSpPr>
        <p:spPr bwMode="auto">
          <a:xfrm>
            <a:off x="5857875" y="2071688"/>
            <a:ext cx="2287588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Вариант</a:t>
            </a:r>
            <a:r>
              <a:rPr lang="ru-RU">
                <a:latin typeface="Constantia" pitchFamily="18" charset="0"/>
              </a:rPr>
              <a:t>  </a:t>
            </a:r>
            <a:r>
              <a:rPr lang="ru-RU" sz="3600">
                <a:latin typeface="Constantia" pitchFamily="18" charset="0"/>
              </a:rPr>
              <a:t>2:</a:t>
            </a:r>
          </a:p>
          <a:p>
            <a:endParaRPr lang="ru-RU" sz="3600" b="1">
              <a:latin typeface="Constantia" pitchFamily="18" charset="0"/>
            </a:endParaRPr>
          </a:p>
          <a:p>
            <a:r>
              <a:rPr lang="ru-RU" sz="4000" b="1">
                <a:latin typeface="Constantia" pitchFamily="18" charset="0"/>
              </a:rPr>
              <a:t>1)</a:t>
            </a:r>
          </a:p>
          <a:p>
            <a:endParaRPr lang="ru-RU" sz="4000" b="1">
              <a:latin typeface="Constantia" pitchFamily="18" charset="0"/>
            </a:endParaRPr>
          </a:p>
          <a:p>
            <a:endParaRPr lang="ru-RU" sz="4000" b="1">
              <a:latin typeface="Constantia" pitchFamily="18" charset="0"/>
            </a:endParaRPr>
          </a:p>
          <a:p>
            <a:r>
              <a:rPr lang="ru-RU" sz="4000" b="1">
                <a:latin typeface="Constantia" pitchFamily="18" charset="0"/>
              </a:rPr>
              <a:t>2) </a:t>
            </a:r>
          </a:p>
        </p:txBody>
      </p:sp>
      <p:sp>
        <p:nvSpPr>
          <p:cNvPr id="1537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537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2928938"/>
            <a:ext cx="571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5378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25" y="4714875"/>
            <a:ext cx="6191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       </a:t>
            </a:r>
            <a:endParaRPr lang="ru-RU">
              <a:ea typeface="Times New Roman" pitchFamily="18" charset="0"/>
            </a:endParaRPr>
          </a:p>
        </p:txBody>
      </p:sp>
      <p:pic>
        <p:nvPicPr>
          <p:cNvPr id="15380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4757738"/>
            <a:ext cx="500062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1" name="Прямоугольник 25"/>
          <p:cNvSpPr>
            <a:spLocks noChangeArrowheads="1"/>
          </p:cNvSpPr>
          <p:nvPr/>
        </p:nvSpPr>
        <p:spPr bwMode="auto">
          <a:xfrm>
            <a:off x="7215188" y="4714875"/>
            <a:ext cx="60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Constantia" pitchFamily="18" charset="0"/>
              </a:rPr>
              <a:t>=</a:t>
            </a:r>
            <a:endParaRPr lang="ru-RU" sz="60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 8- до 10   «отлично»</a:t>
            </a:r>
          </a:p>
          <a:p>
            <a:r>
              <a:rPr lang="ru-RU" dirty="0" smtClean="0"/>
              <a:t>От 6- до 8 «хорошо»</a:t>
            </a:r>
          </a:p>
          <a:p>
            <a:r>
              <a:rPr lang="ru-RU" dirty="0" smtClean="0"/>
              <a:t>От4 до 5       «удовлетворительно»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82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500" y="642938"/>
            <a:ext cx="70008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Домашнее задание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№ </a:t>
            </a:r>
            <a:endParaRPr 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>
              <a:latin typeface="+mn-lt"/>
              <a:cs typeface="+mn-cs"/>
            </a:endParaRPr>
          </a:p>
        </p:txBody>
      </p:sp>
      <p:pic>
        <p:nvPicPr>
          <p:cNvPr id="3074" name="Picture 2" descr="C:\Users\айна\Desktop\дроби\img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41250"/>
            <a:ext cx="5864200" cy="439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2875" y="1071563"/>
            <a:ext cx="91440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Было трудно …</a:t>
            </a:r>
          </a:p>
          <a:p>
            <a:pPr eaLnBrk="0" hangingPunct="0"/>
            <a:r>
              <a:rPr lang="ru-RU" sz="5400" b="1">
                <a:latin typeface="Times New Roman" pitchFamily="18" charset="0"/>
                <a:cs typeface="Times New Roman" pitchFamily="18" charset="0"/>
              </a:rPr>
              <a:t>Было интересно …</a:t>
            </a:r>
          </a:p>
          <a:p>
            <a:pPr eaLnBrk="0" hangingPunct="0"/>
            <a:r>
              <a:rPr lang="ru-RU" sz="5400" b="1">
                <a:latin typeface="Times New Roman" pitchFamily="18" charset="0"/>
                <a:cs typeface="Times New Roman" pitchFamily="18" charset="0"/>
              </a:rPr>
              <a:t>Я научился …</a:t>
            </a:r>
          </a:p>
          <a:p>
            <a:pPr eaLnBrk="0" hangingPunct="0"/>
            <a:r>
              <a:rPr lang="ru-RU" sz="5400" b="1">
                <a:latin typeface="Times New Roman" pitchFamily="18" charset="0"/>
                <a:cs typeface="Times New Roman" pitchFamily="18" charset="0"/>
              </a:rPr>
              <a:t>Меня удивило …</a:t>
            </a:r>
          </a:p>
          <a:p>
            <a:pPr eaLnBrk="0" hangingPunct="0"/>
            <a:r>
              <a:rPr lang="ru-RU" sz="5400" b="1">
                <a:latin typeface="Times New Roman" pitchFamily="18" charset="0"/>
                <a:cs typeface="Times New Roman" pitchFamily="18" charset="0"/>
              </a:rPr>
              <a:t>У меня……….настроение</a:t>
            </a:r>
            <a:r>
              <a:rPr lang="ru-RU" sz="800"/>
              <a:t> 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йна\Desktop\дроби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6192688" cy="463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17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85750" y="357188"/>
            <a:ext cx="85010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Разбейте числа на 2 группы:</a:t>
            </a: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 I - натуральные числа; II - дробные числа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571744"/>
            <a:ext cx="10238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23,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285992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3143248"/>
            <a:ext cx="5116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2357430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11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3214686"/>
            <a:ext cx="5084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2714620"/>
            <a:ext cx="5469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00892" y="2786058"/>
            <a:ext cx="5084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2285992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43834" y="3214686"/>
            <a:ext cx="5196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4286256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5143512"/>
            <a:ext cx="5469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4572008"/>
            <a:ext cx="8128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19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72066" y="4572008"/>
            <a:ext cx="7604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31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15140" y="4214818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7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43702" y="5000636"/>
            <a:ext cx="5004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43108" y="2357430"/>
            <a:ext cx="8739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__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86182" y="2428868"/>
            <a:ext cx="8739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__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429520" y="2428868"/>
            <a:ext cx="8739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__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85852" y="4357694"/>
            <a:ext cx="8739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__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00826" y="4286256"/>
            <a:ext cx="8739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__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43438" y="2571744"/>
            <a:ext cx="3626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,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28926" y="2643182"/>
            <a:ext cx="3626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,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00760" y="2714620"/>
            <a:ext cx="3626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,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215338" y="2714620"/>
            <a:ext cx="3626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,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714744" y="4572008"/>
            <a:ext cx="3626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,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071670" y="4572008"/>
            <a:ext cx="3626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,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500694" y="4572008"/>
            <a:ext cx="5485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 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642938" y="357188"/>
            <a:ext cx="4929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I - натуральные числа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00108"/>
            <a:ext cx="10238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23,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000108"/>
            <a:ext cx="5469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3626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1000108"/>
            <a:ext cx="106149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19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75140" y="1000108"/>
            <a:ext cx="43403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,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1000108"/>
            <a:ext cx="92869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31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3714752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4572008"/>
            <a:ext cx="5116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3786190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11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4643446"/>
            <a:ext cx="5084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786190"/>
            <a:ext cx="8739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__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43108" y="3857628"/>
            <a:ext cx="8739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__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00364" y="4000504"/>
            <a:ext cx="3626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,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85852" y="4071942"/>
            <a:ext cx="3626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,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57620" y="4143380"/>
            <a:ext cx="5084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29124" y="3643314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1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00562" y="4572008"/>
            <a:ext cx="5196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2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86248" y="3786190"/>
            <a:ext cx="8739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__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072066" y="4071942"/>
            <a:ext cx="3626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,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72198" y="3714752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3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72198" y="4572008"/>
            <a:ext cx="5469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786446" y="3929066"/>
            <a:ext cx="8739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__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715140" y="4000504"/>
            <a:ext cx="3626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,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643834" y="378619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7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572396" y="4572008"/>
            <a:ext cx="5004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3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429520" y="3857628"/>
            <a:ext cx="8739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+mn-cs"/>
              </a:rPr>
              <a:t>__</a:t>
            </a:r>
          </a:p>
        </p:txBody>
      </p:sp>
      <p:sp>
        <p:nvSpPr>
          <p:cNvPr id="11293" name="TextBox 34"/>
          <p:cNvSpPr txBox="1">
            <a:spLocks noChangeArrowheads="1"/>
          </p:cNvSpPr>
          <p:nvPr/>
        </p:nvSpPr>
        <p:spPr bwMode="auto">
          <a:xfrm>
            <a:off x="642938" y="3000375"/>
            <a:ext cx="4071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II - дробные числа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12"/>
          <p:cNvSpPr>
            <a:spLocks noChangeArrowheads="1" noChangeShapeType="1" noTextEdit="1"/>
          </p:cNvSpPr>
          <p:nvPr/>
        </p:nvSpPr>
        <p:spPr bwMode="auto">
          <a:xfrm>
            <a:off x="4071938" y="5572125"/>
            <a:ext cx="1524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Georgia"/>
            </a:endParaRPr>
          </a:p>
        </p:txBody>
      </p:sp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1428750" y="1143000"/>
            <a:ext cx="6500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latin typeface="Times New Roman" pitchFamily="18" charset="0"/>
                <a:cs typeface="Times New Roman" pitchFamily="18" charset="0"/>
              </a:rPr>
              <a:t>ТЕМА УРОКА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280920" cy="621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72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25" y="2071688"/>
            <a:ext cx="7929563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Смешанные  числа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йна\Desktop\дроби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" y="404664"/>
            <a:ext cx="8288016" cy="62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079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/>
              <a:t>1.</a:t>
            </a:r>
            <a:r>
              <a:rPr lang="ru-RU" sz="2000" dirty="0"/>
              <a:t> </a:t>
            </a:r>
            <a:r>
              <a:rPr lang="ru-RU" sz="2000" b="1" dirty="0">
                <a:solidFill>
                  <a:srgbClr val="FF0000"/>
                </a:solidFill>
              </a:rPr>
              <a:t>День защитника Отечества возник в 1918-м году </a:t>
            </a:r>
            <a:r>
              <a:rPr lang="ru-RU" sz="2000" dirty="0"/>
              <a:t>и назывался тогда Днём Красной Армии. </a:t>
            </a:r>
            <a:r>
              <a:rPr lang="ru-RU" sz="2000" dirty="0" smtClean="0"/>
              <a:t>Официальный </a:t>
            </a:r>
            <a:r>
              <a:rPr lang="ru-RU" sz="2000" b="1" dirty="0">
                <a:solidFill>
                  <a:srgbClr val="FF0000"/>
                </a:solidFill>
              </a:rPr>
              <a:t>статус праздника 23 февраля получил только в 1922-м году.</a:t>
            </a:r>
          </a:p>
          <a:p>
            <a:r>
              <a:rPr lang="ru-RU" sz="2000" b="1" dirty="0"/>
              <a:t>2.</a:t>
            </a:r>
            <a:r>
              <a:rPr lang="ru-RU" sz="2000" dirty="0"/>
              <a:t> </a:t>
            </a:r>
            <a:r>
              <a:rPr lang="ru-RU" sz="2000" b="1" dirty="0">
                <a:solidFill>
                  <a:srgbClr val="FF0000"/>
                </a:solidFill>
              </a:rPr>
              <a:t>23 февраля по старому стилю — это восьмое марта по новому. </a:t>
            </a:r>
            <a:r>
              <a:rPr lang="ru-RU" sz="2000" dirty="0"/>
              <a:t>Когда в Европе отмечали международный женский день, в России отмечали 23 февраля. В итоге 23 февраля стало 8 марта, а женский день стал мужским.</a:t>
            </a:r>
          </a:p>
          <a:p>
            <a:r>
              <a:rPr lang="ru-RU" sz="2000" b="1" dirty="0"/>
              <a:t>3.</a:t>
            </a:r>
            <a:r>
              <a:rPr lang="ru-RU" sz="2000" dirty="0"/>
              <a:t> </a:t>
            </a:r>
            <a:r>
              <a:rPr lang="ru-RU" sz="2000" dirty="0">
                <a:solidFill>
                  <a:srgbClr val="FF0000"/>
                </a:solidFill>
              </a:rPr>
              <a:t>Официальным выходным днем в России праздник стал в 2002-м году. 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b="1" dirty="0" smtClean="0"/>
              <a:t>4</a:t>
            </a:r>
            <a:r>
              <a:rPr lang="ru-RU" sz="2000" b="1" dirty="0"/>
              <a:t>.</a:t>
            </a:r>
            <a:r>
              <a:rPr lang="ru-RU" sz="2000" dirty="0"/>
              <a:t> Интересно, что в этот праздник принято поздравлять не только всех мужчин, но и </a:t>
            </a:r>
            <a:r>
              <a:rPr lang="ru-RU" sz="2000" dirty="0" smtClean="0"/>
              <a:t>женщин-военнослужащих….</a:t>
            </a:r>
            <a:endParaRPr lang="ru-RU" sz="2000" dirty="0"/>
          </a:p>
          <a:p>
            <a:r>
              <a:rPr lang="ru-RU" sz="2000" b="1" dirty="0"/>
              <a:t>5.</a:t>
            </a:r>
            <a:r>
              <a:rPr lang="ru-RU" sz="2000" dirty="0"/>
              <a:t> </a:t>
            </a:r>
            <a:r>
              <a:rPr lang="ru-RU" sz="2000" dirty="0" smtClean="0"/>
              <a:t>День </a:t>
            </a:r>
            <a:r>
              <a:rPr lang="ru-RU" sz="2000" dirty="0"/>
              <a:t>защитника Отечества </a:t>
            </a:r>
            <a:r>
              <a:rPr lang="ru-RU" sz="2000" dirty="0" smtClean="0"/>
              <a:t>Существует </a:t>
            </a:r>
            <a:r>
              <a:rPr lang="ru-RU" sz="2000" dirty="0"/>
              <a:t>даже общественная инициатива по переименованию 23-го февраля в </a:t>
            </a:r>
            <a:r>
              <a:rPr lang="ru-RU" sz="2000" dirty="0">
                <a:solidFill>
                  <a:srgbClr val="FF0000"/>
                </a:solidFill>
              </a:rPr>
              <a:t>«День мужчин». </a:t>
            </a:r>
            <a:r>
              <a:rPr lang="ru-RU" sz="2000" dirty="0"/>
              <a:t>Возможно, в скором времени это действительно произойдёт.</a:t>
            </a:r>
          </a:p>
          <a:p>
            <a:r>
              <a:rPr lang="ru-RU" sz="2000" dirty="0"/>
              <a:t>С праздником, дорогие мужчины!</a:t>
            </a:r>
          </a:p>
        </p:txBody>
      </p:sp>
    </p:spTree>
    <p:extLst>
      <p:ext uri="{BB962C8B-B14F-4D97-AF65-F5344CB8AC3E}">
        <p14:creationId xmlns:p14="http://schemas.microsoft.com/office/powerpoint/2010/main" val="35670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483</TotalTime>
  <Words>242</Words>
  <Application>Microsoft Office PowerPoint</Application>
  <PresentationFormat>Экран (4:3)</PresentationFormat>
  <Paragraphs>118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5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Подведение итогов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смешанных чисел</dc:title>
  <dc:creator>владелец</dc:creator>
  <cp:lastModifiedBy>айна</cp:lastModifiedBy>
  <cp:revision>68</cp:revision>
  <dcterms:modified xsi:type="dcterms:W3CDTF">2018-02-20T21:42:53Z</dcterms:modified>
</cp:coreProperties>
</file>